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2470" r:id="rId5"/>
    <p:sldId id="272" r:id="rId6"/>
    <p:sldId id="2454" r:id="rId7"/>
    <p:sldId id="258" r:id="rId8"/>
    <p:sldId id="2455" r:id="rId9"/>
    <p:sldId id="259" r:id="rId10"/>
    <p:sldId id="260" r:id="rId11"/>
    <p:sldId id="261" r:id="rId12"/>
    <p:sldId id="2444" r:id="rId13"/>
    <p:sldId id="2443" r:id="rId14"/>
    <p:sldId id="2456" r:id="rId15"/>
    <p:sldId id="2457" r:id="rId16"/>
    <p:sldId id="2458" r:id="rId17"/>
    <p:sldId id="2445" r:id="rId18"/>
    <p:sldId id="2446" r:id="rId19"/>
    <p:sldId id="2447" r:id="rId20"/>
    <p:sldId id="2448" r:id="rId21"/>
    <p:sldId id="2460" r:id="rId22"/>
    <p:sldId id="2462" r:id="rId23"/>
    <p:sldId id="2461" r:id="rId24"/>
    <p:sldId id="2463" r:id="rId25"/>
    <p:sldId id="2464" r:id="rId26"/>
    <p:sldId id="2465" r:id="rId27"/>
    <p:sldId id="2466" r:id="rId28"/>
    <p:sldId id="2467" r:id="rId29"/>
    <p:sldId id="2468" r:id="rId30"/>
    <p:sldId id="2441" r:id="rId31"/>
    <p:sldId id="2452" r:id="rId32"/>
    <p:sldId id="2459" r:id="rId33"/>
    <p:sldId id="2453" r:id="rId34"/>
    <p:sldId id="2449" r:id="rId35"/>
    <p:sldId id="263" r:id="rId36"/>
    <p:sldId id="2450" r:id="rId37"/>
    <p:sldId id="264" r:id="rId38"/>
    <p:sldId id="265" r:id="rId39"/>
    <p:sldId id="2469" r:id="rId40"/>
    <p:sldId id="266" r:id="rId41"/>
    <p:sldId id="267" r:id="rId42"/>
    <p:sldId id="268" r:id="rId43"/>
    <p:sldId id="269" r:id="rId44"/>
    <p:sldId id="270" r:id="rId45"/>
    <p:sldId id="27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99CC"/>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90" autoAdjust="0"/>
  </p:normalViewPr>
  <p:slideViewPr>
    <p:cSldViewPr snapToGrid="0" showGuides="1">
      <p:cViewPr varScale="1">
        <p:scale>
          <a:sx n="108" d="100"/>
          <a:sy n="108" d="100"/>
        </p:scale>
        <p:origin x="714" y="78"/>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11/20/2025</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11/20/2025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92366541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6320FEAC-FDAF-45B2-9C16-4CE0DD66497B}" type="datetime1">
              <a:rPr lang="en-US" smtClean="0"/>
              <a:t>11/20/2025</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r>
              <a:rPr lang="en-US"/>
              <a:t>A Forensic Framework for multi-factor Authentication</a:t>
            </a:r>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1943113"/>
            <a:ext cx="10334625" cy="955560"/>
          </a:xfrm>
        </p:spPr>
        <p:txBody>
          <a:bodyPr anchor="ctr">
            <a:normAutofit/>
          </a:bodyPr>
          <a:lstStyle>
            <a:lvl1pPr algn="ctr">
              <a:defRPr sz="3200" b="1" cap="small" baseline="0">
                <a:solidFill>
                  <a:srgbClr val="0070C0"/>
                </a:solidFill>
                <a:latin typeface="Posterama (Headings)"/>
              </a:defRPr>
            </a:lvl1pPr>
          </a:lstStyle>
          <a:p>
            <a:r>
              <a:rPr lang="en-US" dirty="0"/>
              <a:t>Click to edit Master title style</a:t>
            </a:r>
            <a:endParaRPr dirty="0"/>
          </a:p>
        </p:txBody>
      </p:sp>
      <p:sp>
        <p:nvSpPr>
          <p:cNvPr id="3" name="Subtitle 2"/>
          <p:cNvSpPr>
            <a:spLocks noGrp="1"/>
          </p:cNvSpPr>
          <p:nvPr>
            <p:ph type="subTitle" idx="1"/>
          </p:nvPr>
        </p:nvSpPr>
        <p:spPr>
          <a:xfrm>
            <a:off x="0" y="1529725"/>
            <a:ext cx="12192000" cy="431690"/>
          </a:xfrm>
        </p:spPr>
        <p:txBody>
          <a:bodyPr>
            <a:normAutofit/>
          </a:bodyPr>
          <a:lstStyle>
            <a:lvl1pPr marL="0" indent="0" algn="ctr">
              <a:spcBef>
                <a:spcPts val="0"/>
              </a:spcBef>
              <a:buNone/>
              <a:defRPr sz="1800" b="1">
                <a:solidFill>
                  <a:srgbClr val="002060"/>
                </a:solidFill>
                <a:latin typeface="Posterama (Heading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8" name="Rectangle 7"/>
          <p:cNvSpPr/>
          <p:nvPr/>
        </p:nvSpPr>
        <p:spPr>
          <a:xfrm>
            <a:off x="0" y="0"/>
            <a:ext cx="12192000" cy="11993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4" name="Group 13"/>
          <p:cNvGrpSpPr/>
          <p:nvPr userDrawn="1"/>
        </p:nvGrpSpPr>
        <p:grpSpPr>
          <a:xfrm>
            <a:off x="0" y="116205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rgbClr val="0099CC"/>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rgbClr val="0099CC"/>
              </a:solidFill>
              <a:miter lim="800000"/>
            </a:ln>
          </p:spPr>
          <p:style>
            <a:lnRef idx="1">
              <a:schemeClr val="accent1"/>
            </a:lnRef>
            <a:fillRef idx="0">
              <a:schemeClr val="accent1"/>
            </a:fillRef>
            <a:effectRef idx="0">
              <a:schemeClr val="accent1"/>
            </a:effectRef>
            <a:fontRef idx="minor">
              <a:schemeClr val="tx1"/>
            </a:fontRef>
          </p:style>
        </p:cxnSp>
      </p:grpSp>
      <p:pic>
        <p:nvPicPr>
          <p:cNvPr id="1026" name="Picture 2" descr="Jahangirnagar University in Bangladesh">
            <a:extLst>
              <a:ext uri="{FF2B5EF4-FFF2-40B4-BE49-F238E27FC236}">
                <a16:creationId xmlns:a16="http://schemas.microsoft.com/office/drawing/2014/main" id="{575E77F2-DE9F-1ED9-3636-7C743CE822F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0147" y="108918"/>
            <a:ext cx="861977" cy="10128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7" name="Text Placeholder 7">
            <a:extLst>
              <a:ext uri="{FF2B5EF4-FFF2-40B4-BE49-F238E27FC236}">
                <a16:creationId xmlns:a16="http://schemas.microsoft.com/office/drawing/2014/main" id="{0B6744B1-15D0-07CD-47CF-487687DC592D}"/>
              </a:ext>
            </a:extLst>
          </p:cNvPr>
          <p:cNvSpPr>
            <a:spLocks noGrp="1"/>
          </p:cNvSpPr>
          <p:nvPr>
            <p:ph type="body" sz="quarter" idx="18" hasCustomPrompt="1"/>
          </p:nvPr>
        </p:nvSpPr>
        <p:spPr>
          <a:xfrm>
            <a:off x="3457573" y="4996941"/>
            <a:ext cx="5267325" cy="384048"/>
          </a:xfrm>
        </p:spPr>
        <p:txBody>
          <a:bodyPr/>
          <a:lstStyle>
            <a:lvl1pPr marL="0" indent="0" algn="ctr">
              <a:buNone/>
              <a:defRPr baseline="0">
                <a:latin typeface="Posterama (Headings)"/>
              </a:defRPr>
            </a:lvl1pPr>
          </a:lstStyle>
          <a:p>
            <a:r>
              <a:rPr lang="en-US" sz="1400" dirty="0">
                <a:solidFill>
                  <a:srgbClr val="17868E"/>
                </a:solidFill>
                <a:latin typeface="Posterama (Headings)"/>
              </a:rPr>
              <a:t>Presenter</a:t>
            </a:r>
            <a:endParaRPr lang="en-US" sz="1400" dirty="0">
              <a:solidFill>
                <a:srgbClr val="17868E"/>
              </a:solidFill>
            </a:endParaRPr>
          </a:p>
        </p:txBody>
      </p:sp>
      <p:sp>
        <p:nvSpPr>
          <p:cNvPr id="40" name="Text Placeholder 7">
            <a:extLst>
              <a:ext uri="{FF2B5EF4-FFF2-40B4-BE49-F238E27FC236}">
                <a16:creationId xmlns:a16="http://schemas.microsoft.com/office/drawing/2014/main" id="{0CC0F3CE-E6C5-000F-2BDB-9379782DDF52}"/>
              </a:ext>
            </a:extLst>
          </p:cNvPr>
          <p:cNvSpPr>
            <a:spLocks noGrp="1"/>
          </p:cNvSpPr>
          <p:nvPr>
            <p:ph type="body" sz="quarter" idx="20" hasCustomPrompt="1"/>
          </p:nvPr>
        </p:nvSpPr>
        <p:spPr>
          <a:xfrm>
            <a:off x="3457574" y="3440170"/>
            <a:ext cx="5267325" cy="1362220"/>
          </a:xfrm>
        </p:spPr>
        <p:txBody>
          <a:bodyPr/>
          <a:lstStyle>
            <a:lvl1pPr marL="0" indent="0" algn="ctr">
              <a:lnSpc>
                <a:spcPct val="100000"/>
              </a:lnSpc>
              <a:spcBef>
                <a:spcPts val="0"/>
              </a:spcBef>
              <a:buNone/>
              <a:defRPr baseline="0">
                <a:solidFill>
                  <a:srgbClr val="002060"/>
                </a:solidFill>
                <a:latin typeface="Posterama (Headings)"/>
              </a:defRPr>
            </a:lvl1pPr>
          </a:lstStyle>
          <a:p>
            <a:r>
              <a:rPr lang="en-US" sz="1400" dirty="0">
                <a:solidFill>
                  <a:srgbClr val="17868E"/>
                </a:solidFill>
                <a:latin typeface="Posterama (Headings)"/>
              </a:rPr>
              <a:t>Student Information</a:t>
            </a:r>
          </a:p>
          <a:p>
            <a:r>
              <a:rPr lang="en-US" sz="1400" dirty="0">
                <a:solidFill>
                  <a:srgbClr val="17868E"/>
                </a:solidFill>
                <a:latin typeface="Posterama (Headings)"/>
              </a:rPr>
              <a:t>Name</a:t>
            </a:r>
          </a:p>
          <a:p>
            <a:endParaRPr lang="en-US" sz="1400" dirty="0">
              <a:solidFill>
                <a:srgbClr val="17868E"/>
              </a:solidFill>
            </a:endParaRPr>
          </a:p>
        </p:txBody>
      </p:sp>
      <p:cxnSp>
        <p:nvCxnSpPr>
          <p:cNvPr id="44" name="Straight Connector 43">
            <a:extLst>
              <a:ext uri="{FF2B5EF4-FFF2-40B4-BE49-F238E27FC236}">
                <a16:creationId xmlns:a16="http://schemas.microsoft.com/office/drawing/2014/main" id="{CBDBD7EE-93F9-17B1-A4BA-79891C8B5266}"/>
              </a:ext>
            </a:extLst>
          </p:cNvPr>
          <p:cNvCxnSpPr>
            <a:cxnSpLocks/>
          </p:cNvCxnSpPr>
          <p:nvPr userDrawn="1"/>
        </p:nvCxnSpPr>
        <p:spPr>
          <a:xfrm>
            <a:off x="4652212" y="4905907"/>
            <a:ext cx="324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Date Placeholder 4">
            <a:extLst>
              <a:ext uri="{FF2B5EF4-FFF2-40B4-BE49-F238E27FC236}">
                <a16:creationId xmlns:a16="http://schemas.microsoft.com/office/drawing/2014/main" id="{E354FE59-61C6-2279-0132-4B90BCEDD1F5}"/>
              </a:ext>
            </a:extLst>
          </p:cNvPr>
          <p:cNvSpPr txBox="1">
            <a:spLocks/>
          </p:cNvSpPr>
          <p:nvPr userDrawn="1"/>
        </p:nvSpPr>
        <p:spPr>
          <a:xfrm>
            <a:off x="8895591" y="6369050"/>
            <a:ext cx="1829559" cy="365125"/>
          </a:xfrm>
          <a:prstGeom prst="rect">
            <a:avLst/>
          </a:prstGeom>
        </p:spPr>
        <p:txBody>
          <a:bodyPr vert="horz" lIns="0" tIns="45720" rIns="0" bIns="45720" rtlCol="0" anchor="ctr"/>
          <a:lstStyle>
            <a:defPPr>
              <a:defRPr lang="en-US"/>
            </a:defPPr>
            <a:lvl1pPr marL="0" algn="l" defTabSz="914400" rtl="0" eaLnBrk="1" latinLnBrk="0" hangingPunct="1">
              <a:defRPr sz="1200" kern="1200" baseline="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Date of Presentation</a:t>
            </a:r>
          </a:p>
        </p:txBody>
      </p:sp>
      <p:sp>
        <p:nvSpPr>
          <p:cNvPr id="48" name="TextBox 47">
            <a:extLst>
              <a:ext uri="{FF2B5EF4-FFF2-40B4-BE49-F238E27FC236}">
                <a16:creationId xmlns:a16="http://schemas.microsoft.com/office/drawing/2014/main" id="{9216A1E4-8A00-CB2B-8F35-3B59825425D7}"/>
              </a:ext>
            </a:extLst>
          </p:cNvPr>
          <p:cNvSpPr txBox="1"/>
          <p:nvPr userDrawn="1"/>
        </p:nvSpPr>
        <p:spPr>
          <a:xfrm>
            <a:off x="0" y="123825"/>
            <a:ext cx="12182475" cy="1070358"/>
          </a:xfrm>
          <a:prstGeom prst="rect">
            <a:avLst/>
          </a:prstGeom>
          <a:noFill/>
        </p:spPr>
        <p:txBody>
          <a:bodyPr wrap="square" rtlCol="0">
            <a:spAutoFit/>
          </a:bodyPr>
          <a:lstStyle/>
          <a:p>
            <a:pPr algn="ctr">
              <a:lnSpc>
                <a:spcPct val="120000"/>
              </a:lnSpc>
            </a:pPr>
            <a:r>
              <a:rPr lang="en-US" b="1" cap="all" baseline="0" dirty="0">
                <a:solidFill>
                  <a:srgbClr val="002060"/>
                </a:solidFill>
                <a:effectLst>
                  <a:outerShdw blurRad="38100" dist="38100" dir="2700000" algn="tl">
                    <a:srgbClr val="000000">
                      <a:alpha val="43137"/>
                    </a:srgbClr>
                  </a:outerShdw>
                </a:effectLst>
                <a:latin typeface="Aptos Serif" panose="02020604070405020304" pitchFamily="18" charset="0"/>
                <a:cs typeface="Aptos Serif" panose="02020604070405020304" pitchFamily="18" charset="0"/>
              </a:rPr>
              <a:t>PMSCS Program</a:t>
            </a:r>
          </a:p>
          <a:p>
            <a:pPr algn="ctr">
              <a:lnSpc>
                <a:spcPct val="120000"/>
              </a:lnSpc>
            </a:pPr>
            <a:r>
              <a:rPr lang="en-US" b="1" dirty="0">
                <a:solidFill>
                  <a:srgbClr val="0070C0"/>
                </a:solidFill>
                <a:effectLst>
                  <a:outerShdw blurRad="38100" dist="38100" dir="2700000" algn="tl">
                    <a:srgbClr val="000000">
                      <a:alpha val="43137"/>
                    </a:srgbClr>
                  </a:outerShdw>
                </a:effectLst>
                <a:latin typeface="Aptos Serif" panose="02020604070405020304" pitchFamily="18" charset="0"/>
                <a:cs typeface="Aptos Serif" panose="02020604070405020304" pitchFamily="18" charset="0"/>
              </a:rPr>
              <a:t>Department of Computer Science and Engineering</a:t>
            </a:r>
          </a:p>
          <a:p>
            <a:pPr algn="ctr">
              <a:lnSpc>
                <a:spcPct val="120000"/>
              </a:lnSpc>
            </a:pPr>
            <a:r>
              <a:rPr lang="en-US" b="1" dirty="0">
                <a:solidFill>
                  <a:srgbClr val="0070C0"/>
                </a:solidFill>
                <a:effectLst>
                  <a:outerShdw blurRad="38100" dist="38100" dir="2700000" algn="tl">
                    <a:srgbClr val="000000">
                      <a:alpha val="43137"/>
                    </a:srgbClr>
                  </a:outerShdw>
                </a:effectLst>
                <a:latin typeface="Aptos Serif" panose="02020604070405020304" pitchFamily="18" charset="0"/>
                <a:cs typeface="Aptos Serif" panose="02020604070405020304" pitchFamily="18" charset="0"/>
              </a:rPr>
              <a:t>Jahangirnagar University</a:t>
            </a:r>
          </a:p>
        </p:txBody>
      </p:sp>
      <p:sp>
        <p:nvSpPr>
          <p:cNvPr id="49" name="TextBox 48">
            <a:extLst>
              <a:ext uri="{FF2B5EF4-FFF2-40B4-BE49-F238E27FC236}">
                <a16:creationId xmlns:a16="http://schemas.microsoft.com/office/drawing/2014/main" id="{15C64A2C-C255-CE47-EADB-7C80A007998E}"/>
              </a:ext>
            </a:extLst>
          </p:cNvPr>
          <p:cNvSpPr txBox="1"/>
          <p:nvPr userDrawn="1"/>
        </p:nvSpPr>
        <p:spPr>
          <a:xfrm>
            <a:off x="1" y="6372225"/>
            <a:ext cx="929639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 partial fulfilment of the degree of MSc. in Computer Science under PMSCS Program</a:t>
            </a:r>
          </a:p>
        </p:txBody>
      </p:sp>
    </p:spTree>
    <p:extLst>
      <p:ext uri="{BB962C8B-B14F-4D97-AF65-F5344CB8AC3E}">
        <p14:creationId xmlns:p14="http://schemas.microsoft.com/office/powerpoint/2010/main" val="209168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glow rad="139700">
                  <a:schemeClr val="accent3">
                    <a:satMod val="175000"/>
                    <a:alpha val="40000"/>
                  </a:schemeClr>
                </a:glow>
              </a:effectLst>
            </a:endParaRPr>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494266"/>
            <a:ext cx="10515600" cy="4682698"/>
          </a:xfrm>
        </p:spPr>
        <p:txBody>
          <a:bodyPr>
            <a:normAutofit/>
          </a:bodyPr>
          <a:lstStyle>
            <a:lvl1pPr>
              <a:defRPr sz="2400">
                <a:latin typeface="Aptos Serif" panose="02020604070405020304" pitchFamily="18" charset="0"/>
                <a:cs typeface="Aptos Serif" panose="02020604070405020304" pitchFamily="18" charset="0"/>
              </a:defRPr>
            </a:lvl1pPr>
            <a:lvl2pPr>
              <a:defRPr sz="2000">
                <a:latin typeface="Aptos Serif" panose="02020604070405020304" pitchFamily="18" charset="0"/>
                <a:cs typeface="Aptos Serif" panose="02020604070405020304" pitchFamily="18" charset="0"/>
              </a:defRPr>
            </a:lvl2pPr>
            <a:lvl3pPr>
              <a:defRPr sz="1800">
                <a:latin typeface="Aptos Serif" panose="02020604070405020304" pitchFamily="18" charset="0"/>
                <a:cs typeface="Aptos Serif" panose="02020604070405020304" pitchFamily="18" charset="0"/>
              </a:defRPr>
            </a:lvl3pPr>
            <a:lvl4pPr>
              <a:defRPr sz="1600">
                <a:latin typeface="Aptos Serif" panose="02020604070405020304" pitchFamily="18" charset="0"/>
                <a:cs typeface="Aptos Serif" panose="02020604070405020304" pitchFamily="18" charset="0"/>
              </a:defRPr>
            </a:lvl4pPr>
            <a:lvl5pPr>
              <a:defRPr sz="1600">
                <a:latin typeface="Aptos Serif" panose="02020604070405020304" pitchFamily="18" charset="0"/>
                <a:cs typeface="Aptos Serif" panose="0202060407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r>
              <a:rPr lang="en-US"/>
              <a:t>A Forensic Framework for multi-factor Authentication</a:t>
            </a:r>
            <a:endParaRPr lang="en-US" dirty="0"/>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
        <p:nvSpPr>
          <p:cNvPr id="15" name="Date Placeholder 3">
            <a:extLst>
              <a:ext uri="{FF2B5EF4-FFF2-40B4-BE49-F238E27FC236}">
                <a16:creationId xmlns:a16="http://schemas.microsoft.com/office/drawing/2014/main" id="{3C57595F-FA29-10A6-474B-866E42AA3E9B}"/>
              </a:ext>
            </a:extLst>
          </p:cNvPr>
          <p:cNvSpPr txBox="1">
            <a:spLocks/>
          </p:cNvSpPr>
          <p:nvPr userDrawn="1"/>
        </p:nvSpPr>
        <p:spPr>
          <a:xfrm>
            <a:off x="9420225" y="6356350"/>
            <a:ext cx="193357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C27073-6E0D-43E1-B766-74E0896E2F7D}" type="datetimeFigureOut">
              <a:rPr lang="en-US" smtClean="0"/>
              <a:pPr/>
              <a:t>11/20/2025</a:t>
            </a:fld>
            <a:endParaRPr lang="en-US"/>
          </a:p>
        </p:txBody>
      </p:sp>
      <p:pic>
        <p:nvPicPr>
          <p:cNvPr id="6" name="Picture 2" descr="Jahangirnagar University in Bangladesh">
            <a:extLst>
              <a:ext uri="{FF2B5EF4-FFF2-40B4-BE49-F238E27FC236}">
                <a16:creationId xmlns:a16="http://schemas.microsoft.com/office/drawing/2014/main" id="{A32D23AE-CB35-C188-B82B-9C208B375C2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84722" y="281834"/>
            <a:ext cx="750902" cy="8823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3B2C2B9D-C145-48D4-A452-E6214660F641}" type="datetime1">
              <a:rPr lang="en-US" smtClean="0"/>
              <a:t>11/20/2025</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r>
              <a:rPr lang="en-US"/>
              <a:t>A Forensic Framework for multi-factor Authentication</a:t>
            </a:r>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A Forensic Framework for multi-factor Authentication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38537"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r>
              <a:rPr lang="en-US"/>
              <a:t>A Forensic Framework for multi-factor Authentication</a:t>
            </a:r>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r>
              <a:rPr lang="en-US"/>
              <a:t>A Forensic Framework for multi-factor Authentication</a:t>
            </a:r>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3" cstate="screen">
            <a:extLst>
              <a:ext uri="{BEBA8EAE-BF5A-486C-A8C5-ECC9F3942E4B}">
                <a14:imgProps xmlns:a14="http://schemas.microsoft.com/office/drawing/2010/main">
                  <a14:imgLayer r:embed="rId1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334518"/>
            <a:ext cx="10515600" cy="77694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209676"/>
            <a:ext cx="10515600" cy="49672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 Forensic Framework for multi-factor Authentication</a:t>
            </a:r>
            <a:endParaRPr lang="en-US" dirty="0"/>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
        <p:nvSpPr>
          <p:cNvPr id="7" name="Date Placeholder 3">
            <a:extLst>
              <a:ext uri="{FF2B5EF4-FFF2-40B4-BE49-F238E27FC236}">
                <a16:creationId xmlns:a16="http://schemas.microsoft.com/office/drawing/2014/main" id="{FE900FA4-E254-8E4D-463A-6037DD2C128A}"/>
              </a:ext>
            </a:extLst>
          </p:cNvPr>
          <p:cNvSpPr>
            <a:spLocks noGrp="1"/>
          </p:cNvSpPr>
          <p:nvPr>
            <p:ph type="dt" sz="half" idx="2"/>
          </p:nvPr>
        </p:nvSpPr>
        <p:spPr>
          <a:xfrm>
            <a:off x="9324975" y="6344444"/>
            <a:ext cx="1895475" cy="365125"/>
          </a:xfrm>
          <a:prstGeom prst="rect">
            <a:avLst/>
          </a:prstGeom>
        </p:spPr>
        <p:txBody>
          <a:bodyPr/>
          <a:lstStyle/>
          <a:p>
            <a:fld id="{D9FEDEE1-BBCD-4CB2-A784-2148D4A009A2}" type="datetime1">
              <a:rPr lang="en-US" smtClean="0"/>
              <a:t>11/20/2025</a:t>
            </a:fld>
            <a:endParaRPr lang="en-US"/>
          </a:p>
        </p:txBody>
      </p:sp>
      <p:cxnSp>
        <p:nvCxnSpPr>
          <p:cNvPr id="14" name="Straight Connector 13">
            <a:extLst>
              <a:ext uri="{FF2B5EF4-FFF2-40B4-BE49-F238E27FC236}">
                <a16:creationId xmlns:a16="http://schemas.microsoft.com/office/drawing/2014/main" id="{483E66FA-136D-B593-BEA7-6794CD9543FF}"/>
              </a:ext>
            </a:extLst>
          </p:cNvPr>
          <p:cNvCxnSpPr>
            <a:cxnSpLocks/>
          </p:cNvCxnSpPr>
          <p:nvPr userDrawn="1"/>
        </p:nvCxnSpPr>
        <p:spPr>
          <a:xfrm>
            <a:off x="0" y="6296819"/>
            <a:ext cx="1219200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 name="Picture 2" descr="Jahangirnagar University in Bangladesh">
            <a:extLst>
              <a:ext uri="{FF2B5EF4-FFF2-40B4-BE49-F238E27FC236}">
                <a16:creationId xmlns:a16="http://schemas.microsoft.com/office/drawing/2014/main" id="{720E96B5-9BE5-DF85-8AEA-9C05E308327A}"/>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379972" y="281834"/>
            <a:ext cx="750902" cy="8823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72" r:id="rId5"/>
    <p:sldLayoutId id="2147483673" r:id="rId6"/>
    <p:sldLayoutId id="2147483653" r:id="rId7"/>
    <p:sldLayoutId id="2147483671" r:id="rId8"/>
    <p:sldLayoutId id="2147483654" r:id="rId9"/>
    <p:sldLayoutId id="2147483655" r:id="rId10"/>
    <p:sldLayoutId id="2147483675" r:id="rId11"/>
  </p:sldLayoutIdLst>
  <p:hf hdr="0"/>
  <p:txStyles>
    <p:titleStyle>
      <a:lvl1pPr algn="l" defTabSz="914400" rtl="0" eaLnBrk="1" latinLnBrk="0" hangingPunct="1">
        <a:lnSpc>
          <a:spcPct val="90000"/>
        </a:lnSpc>
        <a:spcBef>
          <a:spcPct val="0"/>
        </a:spcBef>
        <a:buNone/>
        <a:defRPr sz="3600" b="1" kern="1200" cap="small" baseline="0">
          <a:solidFill>
            <a:srgbClr val="0070C0"/>
          </a:solidFill>
          <a:latin typeface="Aptos SemiBold" panose="020B0004020202020204" pitchFamily="34" charset="0"/>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Aptos" panose="020B0004020202020204" pitchFamily="34" charset="0"/>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Aptos" panose="020B0004020202020204" pitchFamily="34" charset="0"/>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Aptos" panose="020B0004020202020204" pitchFamily="34" charset="0"/>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Aptos" panose="020B0004020202020204" pitchFamily="34" charset="0"/>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7" Type="http://schemas.openxmlformats.org/officeDocument/2006/relationships/hyperlink" Target="https://tools.ietf.org/html/rfc7519" TargetMode="External"/><Relationship Id="rId2" Type="http://schemas.openxmlformats.org/officeDocument/2006/relationships/hyperlink" Target="https://learn.microsoft.com/en-us/aspnet/core" TargetMode="External"/><Relationship Id="rId1" Type="http://schemas.openxmlformats.org/officeDocument/2006/relationships/slideLayout" Target="../slideLayouts/slideLayout2.xml"/><Relationship Id="rId6" Type="http://schemas.openxmlformats.org/officeDocument/2006/relationships/hyperlink" Target="https://survey.stackoverflow.co/" TargetMode="External"/><Relationship Id="rId5" Type="http://schemas.openxmlformats.org/officeDocument/2006/relationships/hyperlink" Target="https://owasp.org/www-project-top-ten/" TargetMode="External"/><Relationship Id="rId4" Type="http://schemas.openxmlformats.org/officeDocument/2006/relationships/hyperlink" Target="https://www.nngroup.com/articles/ten-usability-heuristics/"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chor="ctr">
            <a:normAutofit/>
          </a:bodyPr>
          <a:lstStyle/>
          <a:p>
            <a:r>
              <a:rPr lang="en-US" dirty="0"/>
              <a:t>House Rent Management System</a:t>
            </a:r>
            <a:endParaRPr lang="en-US" dirty="0"/>
          </a:p>
        </p:txBody>
      </p:sp>
      <p:sp>
        <p:nvSpPr>
          <p:cNvPr id="7" name="Subtitle 6"/>
          <p:cNvSpPr>
            <a:spLocks noGrp="1"/>
          </p:cNvSpPr>
          <p:nvPr>
            <p:ph type="subTitle" idx="1"/>
          </p:nvPr>
        </p:nvSpPr>
        <p:spPr/>
        <p:txBody>
          <a:bodyPr>
            <a:normAutofit/>
          </a:bodyPr>
          <a:lstStyle/>
          <a:p>
            <a:pPr>
              <a:spcAft>
                <a:spcPts val="600"/>
              </a:spcAft>
            </a:pPr>
            <a:r>
              <a:rPr lang="en-US" dirty="0" smtClean="0"/>
              <a:t>Project Final </a:t>
            </a:r>
            <a:r>
              <a:rPr lang="en-US" dirty="0"/>
              <a:t>Defense</a:t>
            </a:r>
          </a:p>
        </p:txBody>
      </p:sp>
      <p:sp>
        <p:nvSpPr>
          <p:cNvPr id="2" name="Text Placeholder 1">
            <a:extLst>
              <a:ext uri="{FF2B5EF4-FFF2-40B4-BE49-F238E27FC236}">
                <a16:creationId xmlns:a16="http://schemas.microsoft.com/office/drawing/2014/main" id="{4B191E88-2B79-4210-006E-03966E682BE3}"/>
              </a:ext>
            </a:extLst>
          </p:cNvPr>
          <p:cNvSpPr>
            <a:spLocks noGrp="1"/>
          </p:cNvSpPr>
          <p:nvPr>
            <p:ph type="body" sz="quarter" idx="18"/>
          </p:nvPr>
        </p:nvSpPr>
        <p:spPr/>
        <p:txBody>
          <a:bodyPr>
            <a:normAutofit fontScale="77500" lnSpcReduction="20000"/>
          </a:bodyPr>
          <a:lstStyle/>
          <a:p>
            <a:r>
              <a:rPr lang="en-US" dirty="0">
                <a:solidFill>
                  <a:srgbClr val="000099"/>
                </a:solidFill>
              </a:rPr>
              <a:t>Presenter</a:t>
            </a:r>
          </a:p>
        </p:txBody>
      </p:sp>
      <p:sp>
        <p:nvSpPr>
          <p:cNvPr id="5" name="Text Placeholder 4">
            <a:extLst>
              <a:ext uri="{FF2B5EF4-FFF2-40B4-BE49-F238E27FC236}">
                <a16:creationId xmlns:a16="http://schemas.microsoft.com/office/drawing/2014/main" id="{091124DB-9303-44BA-0F56-1C6BD3F7C2B2}"/>
              </a:ext>
            </a:extLst>
          </p:cNvPr>
          <p:cNvSpPr>
            <a:spLocks noGrp="1"/>
          </p:cNvSpPr>
          <p:nvPr>
            <p:ph type="body" sz="quarter" idx="20"/>
          </p:nvPr>
        </p:nvSpPr>
        <p:spPr>
          <a:xfrm>
            <a:off x="3457574" y="3637280"/>
            <a:ext cx="5267325" cy="1165110"/>
          </a:xfrm>
        </p:spPr>
        <p:txBody>
          <a:bodyPr>
            <a:normAutofit/>
          </a:bodyPr>
          <a:lstStyle/>
          <a:p>
            <a:pPr>
              <a:lnSpc>
                <a:spcPct val="120000"/>
              </a:lnSpc>
            </a:pPr>
            <a:r>
              <a:rPr lang="en-US" sz="1800" dirty="0">
                <a:solidFill>
                  <a:schemeClr val="tx1"/>
                </a:solidFill>
                <a:latin typeface="Aptos Serif" panose="02020604070405020304" pitchFamily="18" charset="0"/>
                <a:cs typeface="Aptos Serif" panose="02020604070405020304" pitchFamily="18" charset="0"/>
              </a:rPr>
              <a:t>Student Id: CSE </a:t>
            </a:r>
            <a:r>
              <a:rPr lang="en-US" sz="1800" dirty="0" smtClean="0">
                <a:solidFill>
                  <a:schemeClr val="tx1"/>
                </a:solidFill>
                <a:latin typeface="Aptos Serif" panose="02020604070405020304" pitchFamily="18" charset="0"/>
                <a:cs typeface="Aptos Serif" panose="02020604070405020304" pitchFamily="18" charset="0"/>
              </a:rPr>
              <a:t>202401008</a:t>
            </a:r>
            <a:endParaRPr lang="en-US" sz="1800" dirty="0">
              <a:solidFill>
                <a:schemeClr val="tx1"/>
              </a:solidFill>
              <a:latin typeface="Aptos Serif" panose="02020604070405020304" pitchFamily="18" charset="0"/>
              <a:cs typeface="Aptos Serif" panose="02020604070405020304" pitchFamily="18" charset="0"/>
            </a:endParaRPr>
          </a:p>
          <a:p>
            <a:pPr>
              <a:lnSpc>
                <a:spcPct val="120000"/>
              </a:lnSpc>
            </a:pPr>
            <a:r>
              <a:rPr lang="en-US" sz="1800" dirty="0">
                <a:solidFill>
                  <a:schemeClr val="tx1"/>
                </a:solidFill>
                <a:latin typeface="Aptos Serif" panose="02020604070405020304" pitchFamily="18" charset="0"/>
                <a:cs typeface="Aptos Serif" panose="02020604070405020304" pitchFamily="18" charset="0"/>
              </a:rPr>
              <a:t>Name: </a:t>
            </a:r>
            <a:r>
              <a:rPr lang="en-US" sz="1800" dirty="0" smtClean="0">
                <a:solidFill>
                  <a:schemeClr val="tx1"/>
                </a:solidFill>
                <a:latin typeface="Aptos Serif" panose="02020604070405020304" pitchFamily="18" charset="0"/>
                <a:cs typeface="Aptos Serif" panose="02020604070405020304" pitchFamily="18" charset="0"/>
              </a:rPr>
              <a:t>Sabbir Ahmed Chowdhury</a:t>
            </a:r>
            <a:endParaRPr lang="en-US" sz="1800" dirty="0">
              <a:solidFill>
                <a:schemeClr val="tx1"/>
              </a:solidFill>
              <a:latin typeface="Aptos Serif" panose="02020604070405020304" pitchFamily="18" charset="0"/>
              <a:cs typeface="Aptos Serif" panose="02020604070405020304" pitchFamily="18" charset="0"/>
            </a:endParaRPr>
          </a:p>
          <a:p>
            <a:pPr>
              <a:lnSpc>
                <a:spcPct val="120000"/>
              </a:lnSpc>
            </a:pPr>
            <a:r>
              <a:rPr lang="en-US" sz="1800" dirty="0">
                <a:solidFill>
                  <a:schemeClr val="tx1"/>
                </a:solidFill>
                <a:latin typeface="Aptos Serif" panose="02020604070405020304" pitchFamily="18" charset="0"/>
                <a:cs typeface="Aptos Serif" panose="02020604070405020304" pitchFamily="18" charset="0"/>
              </a:rPr>
              <a:t>Intake: </a:t>
            </a:r>
            <a:r>
              <a:rPr lang="en-US" sz="1800" dirty="0" smtClean="0">
                <a:solidFill>
                  <a:schemeClr val="tx1"/>
                </a:solidFill>
                <a:latin typeface="Aptos Serif" panose="02020604070405020304" pitchFamily="18" charset="0"/>
                <a:cs typeface="Aptos Serif" panose="02020604070405020304" pitchFamily="18" charset="0"/>
              </a:rPr>
              <a:t>Spring </a:t>
            </a:r>
            <a:r>
              <a:rPr lang="en-US" sz="1800" dirty="0">
                <a:solidFill>
                  <a:schemeClr val="tx1"/>
                </a:solidFill>
                <a:latin typeface="Aptos Serif" panose="02020604070405020304" pitchFamily="18" charset="0"/>
                <a:cs typeface="Aptos Serif" panose="02020604070405020304" pitchFamily="18" charset="0"/>
              </a:rPr>
              <a:t>2024</a:t>
            </a:r>
          </a:p>
        </p:txBody>
      </p:sp>
      <p:sp>
        <p:nvSpPr>
          <p:cNvPr id="8" name="Date Placeholder 7">
            <a:extLst>
              <a:ext uri="{FF2B5EF4-FFF2-40B4-BE49-F238E27FC236}">
                <a16:creationId xmlns:a16="http://schemas.microsoft.com/office/drawing/2014/main" id="{B55C0D1F-1791-8294-2177-06DE213C4F0A}"/>
              </a:ext>
            </a:extLst>
          </p:cNvPr>
          <p:cNvSpPr>
            <a:spLocks noGrp="1"/>
          </p:cNvSpPr>
          <p:nvPr>
            <p:ph type="dt" sz="half" idx="4294967295"/>
          </p:nvPr>
        </p:nvSpPr>
        <p:spPr>
          <a:xfrm>
            <a:off x="10633075" y="6373813"/>
            <a:ext cx="1558925" cy="365125"/>
          </a:xfrm>
        </p:spPr>
        <p:txBody>
          <a:bodyPr/>
          <a:lstStyle/>
          <a:p>
            <a:fld id="{96F58D19-1B42-40C1-85D9-BA8FF9800EBC}" type="datetime1">
              <a:rPr lang="en-US" smtClean="0"/>
              <a:t>11/20/2025</a:t>
            </a:fld>
            <a:endParaRPr lang="en-US" dirty="0"/>
          </a:p>
        </p:txBody>
      </p:sp>
    </p:spTree>
    <p:extLst>
      <p:ext uri="{BB962C8B-B14F-4D97-AF65-F5344CB8AC3E}">
        <p14:creationId xmlns:p14="http://schemas.microsoft.com/office/powerpoint/2010/main" val="397631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Design</a:t>
            </a:r>
          </a:p>
        </p:txBody>
      </p:sp>
      <p:sp>
        <p:nvSpPr>
          <p:cNvPr id="3" name="Content Placeholder 2"/>
          <p:cNvSpPr>
            <a:spLocks noGrp="1"/>
          </p:cNvSpPr>
          <p:nvPr>
            <p:ph idx="1"/>
          </p:nvPr>
        </p:nvSpPr>
        <p:spPr/>
        <p:txBody>
          <a:bodyPr>
            <a:normAutofit/>
          </a:bodyPr>
          <a:lstStyle/>
          <a:p>
            <a:r>
              <a:rPr dirty="0"/>
              <a:t>Use Case</a:t>
            </a:r>
            <a:r>
              <a:rPr lang="en-US" dirty="0"/>
              <a:t> Diagram</a:t>
            </a:r>
            <a:endParaRPr dirty="0"/>
          </a:p>
        </p:txBody>
      </p:sp>
      <p:sp>
        <p:nvSpPr>
          <p:cNvPr id="4" name="Slide Number Placeholder 3">
            <a:extLst>
              <a:ext uri="{FF2B5EF4-FFF2-40B4-BE49-F238E27FC236}">
                <a16:creationId xmlns:a16="http://schemas.microsoft.com/office/drawing/2014/main" id="{BF42883A-B725-1A45-F412-88322F5EF037}"/>
              </a:ext>
            </a:extLst>
          </p:cNvPr>
          <p:cNvSpPr>
            <a:spLocks noGrp="1"/>
          </p:cNvSpPr>
          <p:nvPr>
            <p:ph type="sldNum" sz="quarter" idx="12"/>
          </p:nvPr>
        </p:nvSpPr>
        <p:spPr/>
        <p:txBody>
          <a:bodyPr/>
          <a:lstStyle/>
          <a:p>
            <a:fld id="{45C00377-489B-40EC-B059-26BDDD2E89B9}" type="slidenum">
              <a:rPr lang="en-US" smtClean="0"/>
              <a:pPr/>
              <a:t>10</a:t>
            </a:fld>
            <a:endParaRPr lang="en-US" dirty="0"/>
          </a:p>
        </p:txBody>
      </p:sp>
      <p:sp>
        <p:nvSpPr>
          <p:cNvPr id="5" name="Footer Placeholder 4">
            <a:extLst>
              <a:ext uri="{FF2B5EF4-FFF2-40B4-BE49-F238E27FC236}">
                <a16:creationId xmlns:a16="http://schemas.microsoft.com/office/drawing/2014/main" id="{F2EB5EF8-C91F-5D5C-060F-7A89A9ACE19A}"/>
              </a:ext>
            </a:extLst>
          </p:cNvPr>
          <p:cNvSpPr>
            <a:spLocks noGrp="1"/>
          </p:cNvSpPr>
          <p:nvPr>
            <p:ph type="ftr" sz="quarter" idx="11"/>
          </p:nvPr>
        </p:nvSpPr>
        <p:spPr/>
        <p:txBody>
          <a:bodyPr/>
          <a:lstStyle/>
          <a:p>
            <a:r>
              <a:rPr lang="en-US" b="1" dirty="0"/>
              <a:t>House Rent Management System</a:t>
            </a:r>
            <a:endParaRPr lang="en-US" dirty="0"/>
          </a:p>
        </p:txBody>
      </p:sp>
      <p:pic>
        <p:nvPicPr>
          <p:cNvPr id="8" name="Picture 7" descr="A diagram of a house rent management system&#10;&#10;Description automatically generated">
            <a:extLst>
              <a:ext uri="{FF2B5EF4-FFF2-40B4-BE49-F238E27FC236}">
                <a16:creationId xmlns:a16="http://schemas.microsoft.com/office/drawing/2014/main" id="{E53CC801-3A63-28D8-5974-870AF07F8584}"/>
              </a:ext>
            </a:extLst>
          </p:cNvPr>
          <p:cNvPicPr>
            <a:picLocks noChangeAspect="1"/>
          </p:cNvPicPr>
          <p:nvPr/>
        </p:nvPicPr>
        <p:blipFill>
          <a:blip r:embed="rId2"/>
          <a:stretch>
            <a:fillRect/>
          </a:stretch>
        </p:blipFill>
        <p:spPr>
          <a:xfrm>
            <a:off x="4021584" y="1242874"/>
            <a:ext cx="5983550" cy="5113476"/>
          </a:xfrm>
          <a:prstGeom prst="rect">
            <a:avLst/>
          </a:prstGeom>
        </p:spPr>
      </p:pic>
    </p:spTree>
    <p:extLst>
      <p:ext uri="{BB962C8B-B14F-4D97-AF65-F5344CB8AC3E}">
        <p14:creationId xmlns:p14="http://schemas.microsoft.com/office/powerpoint/2010/main" val="1178886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Design</a:t>
            </a:r>
          </a:p>
        </p:txBody>
      </p:sp>
      <p:sp>
        <p:nvSpPr>
          <p:cNvPr id="3" name="Content Placeholder 2"/>
          <p:cNvSpPr>
            <a:spLocks noGrp="1"/>
          </p:cNvSpPr>
          <p:nvPr>
            <p:ph idx="1"/>
          </p:nvPr>
        </p:nvSpPr>
        <p:spPr/>
        <p:txBody>
          <a:bodyPr/>
          <a:lstStyle/>
          <a:p>
            <a:pPr marL="0" indent="0">
              <a:buNone/>
            </a:pPr>
            <a:r>
              <a:rPr dirty="0"/>
              <a:t>UML </a:t>
            </a:r>
            <a:r>
              <a:rPr lang="en-US" dirty="0"/>
              <a:t>Class </a:t>
            </a:r>
            <a:r>
              <a:rPr dirty="0"/>
              <a:t>Diagram</a:t>
            </a:r>
          </a:p>
        </p:txBody>
      </p:sp>
      <p:sp>
        <p:nvSpPr>
          <p:cNvPr id="4" name="Slide Number Placeholder 3">
            <a:extLst>
              <a:ext uri="{FF2B5EF4-FFF2-40B4-BE49-F238E27FC236}">
                <a16:creationId xmlns:a16="http://schemas.microsoft.com/office/drawing/2014/main" id="{BF42883A-B725-1A45-F412-88322F5EF037}"/>
              </a:ext>
            </a:extLst>
          </p:cNvPr>
          <p:cNvSpPr>
            <a:spLocks noGrp="1"/>
          </p:cNvSpPr>
          <p:nvPr>
            <p:ph type="sldNum" sz="quarter" idx="12"/>
          </p:nvPr>
        </p:nvSpPr>
        <p:spPr/>
        <p:txBody>
          <a:bodyPr/>
          <a:lstStyle/>
          <a:p>
            <a:fld id="{45C00377-489B-40EC-B059-26BDDD2E89B9}" type="slidenum">
              <a:rPr lang="en-US" smtClean="0"/>
              <a:pPr/>
              <a:t>11</a:t>
            </a:fld>
            <a:endParaRPr lang="en-US" dirty="0"/>
          </a:p>
        </p:txBody>
      </p:sp>
      <p:sp>
        <p:nvSpPr>
          <p:cNvPr id="5" name="Footer Placeholder 4">
            <a:extLst>
              <a:ext uri="{FF2B5EF4-FFF2-40B4-BE49-F238E27FC236}">
                <a16:creationId xmlns:a16="http://schemas.microsoft.com/office/drawing/2014/main" id="{F2EB5EF8-C91F-5D5C-060F-7A89A9ACE19A}"/>
              </a:ext>
            </a:extLst>
          </p:cNvPr>
          <p:cNvSpPr>
            <a:spLocks noGrp="1"/>
          </p:cNvSpPr>
          <p:nvPr>
            <p:ph type="ftr" sz="quarter" idx="11"/>
          </p:nvPr>
        </p:nvSpPr>
        <p:spPr/>
        <p:txBody>
          <a:bodyPr/>
          <a:lstStyle/>
          <a:p>
            <a:r>
              <a:rPr lang="en-US" b="1" dirty="0"/>
              <a:t>House Rent Management System</a:t>
            </a:r>
            <a:endParaRPr lang="en-US" dirty="0"/>
          </a:p>
        </p:txBody>
      </p:sp>
      <p:pic>
        <p:nvPicPr>
          <p:cNvPr id="7" name="Picture 6" descr="A diagram of a computer&#10;&#10;Description automatically generated">
            <a:extLst>
              <a:ext uri="{FF2B5EF4-FFF2-40B4-BE49-F238E27FC236}">
                <a16:creationId xmlns:a16="http://schemas.microsoft.com/office/drawing/2014/main" id="{78EF557D-11F8-B94B-5EE5-C51C7AD3EED7}"/>
              </a:ext>
            </a:extLst>
          </p:cNvPr>
          <p:cNvPicPr>
            <a:picLocks noChangeAspect="1"/>
          </p:cNvPicPr>
          <p:nvPr/>
        </p:nvPicPr>
        <p:blipFill>
          <a:blip r:embed="rId2"/>
          <a:stretch>
            <a:fillRect/>
          </a:stretch>
        </p:blipFill>
        <p:spPr>
          <a:xfrm>
            <a:off x="3302493" y="0"/>
            <a:ext cx="7901126" cy="6858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Design</a:t>
            </a:r>
          </a:p>
        </p:txBody>
      </p:sp>
      <p:sp>
        <p:nvSpPr>
          <p:cNvPr id="3" name="Content Placeholder 2"/>
          <p:cNvSpPr>
            <a:spLocks noGrp="1"/>
          </p:cNvSpPr>
          <p:nvPr>
            <p:ph idx="1"/>
          </p:nvPr>
        </p:nvSpPr>
        <p:spPr/>
        <p:txBody>
          <a:bodyPr/>
          <a:lstStyle/>
          <a:p>
            <a:pPr marL="0" indent="0">
              <a:buNone/>
            </a:pPr>
            <a:r>
              <a:rPr lang="en-US" dirty="0"/>
              <a:t>User Registration</a:t>
            </a:r>
          </a:p>
          <a:p>
            <a:pPr marL="0" indent="0">
              <a:buNone/>
            </a:pPr>
            <a:r>
              <a:rPr lang="en-US" dirty="0"/>
              <a:t>Sequence</a:t>
            </a:r>
            <a:r>
              <a:rPr dirty="0"/>
              <a:t> Diagram</a:t>
            </a:r>
          </a:p>
        </p:txBody>
      </p:sp>
      <p:sp>
        <p:nvSpPr>
          <p:cNvPr id="4" name="Slide Number Placeholder 3">
            <a:extLst>
              <a:ext uri="{FF2B5EF4-FFF2-40B4-BE49-F238E27FC236}">
                <a16:creationId xmlns:a16="http://schemas.microsoft.com/office/drawing/2014/main" id="{BF42883A-B725-1A45-F412-88322F5EF037}"/>
              </a:ext>
            </a:extLst>
          </p:cNvPr>
          <p:cNvSpPr>
            <a:spLocks noGrp="1"/>
          </p:cNvSpPr>
          <p:nvPr>
            <p:ph type="sldNum" sz="quarter" idx="12"/>
          </p:nvPr>
        </p:nvSpPr>
        <p:spPr/>
        <p:txBody>
          <a:bodyPr/>
          <a:lstStyle/>
          <a:p>
            <a:fld id="{45C00377-489B-40EC-B059-26BDDD2E89B9}" type="slidenum">
              <a:rPr lang="en-US" smtClean="0"/>
              <a:pPr/>
              <a:t>12</a:t>
            </a:fld>
            <a:endParaRPr lang="en-US" dirty="0"/>
          </a:p>
        </p:txBody>
      </p:sp>
      <p:sp>
        <p:nvSpPr>
          <p:cNvPr id="5" name="Footer Placeholder 4">
            <a:extLst>
              <a:ext uri="{FF2B5EF4-FFF2-40B4-BE49-F238E27FC236}">
                <a16:creationId xmlns:a16="http://schemas.microsoft.com/office/drawing/2014/main" id="{F2EB5EF8-C91F-5D5C-060F-7A89A9ACE19A}"/>
              </a:ext>
            </a:extLst>
          </p:cNvPr>
          <p:cNvSpPr>
            <a:spLocks noGrp="1"/>
          </p:cNvSpPr>
          <p:nvPr>
            <p:ph type="ftr" sz="quarter" idx="11"/>
          </p:nvPr>
        </p:nvSpPr>
        <p:spPr/>
        <p:txBody>
          <a:bodyPr/>
          <a:lstStyle/>
          <a:p>
            <a:r>
              <a:rPr lang="en-US" b="1" dirty="0"/>
              <a:t>House Rent Management System</a:t>
            </a:r>
            <a:endParaRPr lang="en-US" dirty="0"/>
          </a:p>
        </p:txBody>
      </p:sp>
      <p:pic>
        <p:nvPicPr>
          <p:cNvPr id="7" name="Picture 6" descr="A screen shot of a diagram&#10;&#10;Description automatically generated">
            <a:extLst>
              <a:ext uri="{FF2B5EF4-FFF2-40B4-BE49-F238E27FC236}">
                <a16:creationId xmlns:a16="http://schemas.microsoft.com/office/drawing/2014/main" id="{940633CF-7AD6-286E-B934-AAE07F0E939F}"/>
              </a:ext>
            </a:extLst>
          </p:cNvPr>
          <p:cNvPicPr>
            <a:picLocks noChangeAspect="1"/>
          </p:cNvPicPr>
          <p:nvPr/>
        </p:nvPicPr>
        <p:blipFill>
          <a:blip r:embed="rId2"/>
          <a:stretch>
            <a:fillRect/>
          </a:stretch>
        </p:blipFill>
        <p:spPr>
          <a:xfrm>
            <a:off x="3749041" y="0"/>
            <a:ext cx="7244862" cy="6429466"/>
          </a:xfrm>
          <a:prstGeom prst="rect">
            <a:avLst/>
          </a:prstGeom>
        </p:spPr>
      </p:pic>
    </p:spTree>
    <p:extLst>
      <p:ext uri="{BB962C8B-B14F-4D97-AF65-F5344CB8AC3E}">
        <p14:creationId xmlns:p14="http://schemas.microsoft.com/office/powerpoint/2010/main" val="1335913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Design</a:t>
            </a:r>
          </a:p>
        </p:txBody>
      </p:sp>
      <p:sp>
        <p:nvSpPr>
          <p:cNvPr id="3" name="Content Placeholder 2"/>
          <p:cNvSpPr>
            <a:spLocks noGrp="1"/>
          </p:cNvSpPr>
          <p:nvPr>
            <p:ph idx="1"/>
          </p:nvPr>
        </p:nvSpPr>
        <p:spPr/>
        <p:txBody>
          <a:bodyPr/>
          <a:lstStyle/>
          <a:p>
            <a:pPr marL="0" indent="0">
              <a:buNone/>
            </a:pPr>
            <a:r>
              <a:rPr lang="en-US" dirty="0"/>
              <a:t>Property Creation</a:t>
            </a:r>
          </a:p>
          <a:p>
            <a:pPr marL="0" indent="0">
              <a:buNone/>
            </a:pPr>
            <a:r>
              <a:rPr lang="en-US" dirty="0"/>
              <a:t>Sequence</a:t>
            </a:r>
            <a:r>
              <a:rPr dirty="0"/>
              <a:t> Diagram</a:t>
            </a:r>
          </a:p>
        </p:txBody>
      </p:sp>
      <p:sp>
        <p:nvSpPr>
          <p:cNvPr id="4" name="Slide Number Placeholder 3">
            <a:extLst>
              <a:ext uri="{FF2B5EF4-FFF2-40B4-BE49-F238E27FC236}">
                <a16:creationId xmlns:a16="http://schemas.microsoft.com/office/drawing/2014/main" id="{BF42883A-B725-1A45-F412-88322F5EF037}"/>
              </a:ext>
            </a:extLst>
          </p:cNvPr>
          <p:cNvSpPr>
            <a:spLocks noGrp="1"/>
          </p:cNvSpPr>
          <p:nvPr>
            <p:ph type="sldNum" sz="quarter" idx="12"/>
          </p:nvPr>
        </p:nvSpPr>
        <p:spPr/>
        <p:txBody>
          <a:bodyPr/>
          <a:lstStyle/>
          <a:p>
            <a:fld id="{45C00377-489B-40EC-B059-26BDDD2E89B9}" type="slidenum">
              <a:rPr lang="en-US" smtClean="0"/>
              <a:pPr/>
              <a:t>13</a:t>
            </a:fld>
            <a:endParaRPr lang="en-US" dirty="0"/>
          </a:p>
        </p:txBody>
      </p:sp>
      <p:sp>
        <p:nvSpPr>
          <p:cNvPr id="5" name="Footer Placeholder 4">
            <a:extLst>
              <a:ext uri="{FF2B5EF4-FFF2-40B4-BE49-F238E27FC236}">
                <a16:creationId xmlns:a16="http://schemas.microsoft.com/office/drawing/2014/main" id="{F2EB5EF8-C91F-5D5C-060F-7A89A9ACE19A}"/>
              </a:ext>
            </a:extLst>
          </p:cNvPr>
          <p:cNvSpPr>
            <a:spLocks noGrp="1"/>
          </p:cNvSpPr>
          <p:nvPr>
            <p:ph type="ftr" sz="quarter" idx="11"/>
          </p:nvPr>
        </p:nvSpPr>
        <p:spPr/>
        <p:txBody>
          <a:bodyPr/>
          <a:lstStyle/>
          <a:p>
            <a:r>
              <a:rPr lang="en-US" b="1" dirty="0"/>
              <a:t>House Rent Management System</a:t>
            </a:r>
            <a:endParaRPr lang="en-US" dirty="0"/>
          </a:p>
        </p:txBody>
      </p:sp>
      <p:pic>
        <p:nvPicPr>
          <p:cNvPr id="8" name="Picture 7" descr="A diagram with different colored labels&#10;&#10;Description automatically generated with medium confidence">
            <a:extLst>
              <a:ext uri="{FF2B5EF4-FFF2-40B4-BE49-F238E27FC236}">
                <a16:creationId xmlns:a16="http://schemas.microsoft.com/office/drawing/2014/main" id="{3A2397CE-DBA3-05AD-E44D-3115E302EA15}"/>
              </a:ext>
            </a:extLst>
          </p:cNvPr>
          <p:cNvPicPr>
            <a:picLocks noChangeAspect="1"/>
          </p:cNvPicPr>
          <p:nvPr/>
        </p:nvPicPr>
        <p:blipFill>
          <a:blip r:embed="rId2"/>
          <a:stretch>
            <a:fillRect/>
          </a:stretch>
        </p:blipFill>
        <p:spPr>
          <a:xfrm>
            <a:off x="3706836" y="0"/>
            <a:ext cx="7575675" cy="6356350"/>
          </a:xfrm>
          <a:prstGeom prst="rect">
            <a:avLst/>
          </a:prstGeom>
        </p:spPr>
      </p:pic>
    </p:spTree>
    <p:extLst>
      <p:ext uri="{BB962C8B-B14F-4D97-AF65-F5344CB8AC3E}">
        <p14:creationId xmlns:p14="http://schemas.microsoft.com/office/powerpoint/2010/main" val="2368164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Design</a:t>
            </a:r>
          </a:p>
        </p:txBody>
      </p:sp>
      <p:sp>
        <p:nvSpPr>
          <p:cNvPr id="3" name="Content Placeholder 2"/>
          <p:cNvSpPr>
            <a:spLocks noGrp="1"/>
          </p:cNvSpPr>
          <p:nvPr>
            <p:ph idx="1"/>
          </p:nvPr>
        </p:nvSpPr>
        <p:spPr/>
        <p:txBody>
          <a:bodyPr>
            <a:normAutofit/>
          </a:bodyPr>
          <a:lstStyle/>
          <a:p>
            <a:r>
              <a:rPr dirty="0"/>
              <a:t>Database </a:t>
            </a:r>
            <a:r>
              <a:rPr lang="en-US" dirty="0"/>
              <a:t>Schema </a:t>
            </a:r>
            <a:r>
              <a:rPr dirty="0"/>
              <a:t>Overview</a:t>
            </a:r>
            <a:endParaRPr lang="en-US" dirty="0"/>
          </a:p>
          <a:p>
            <a:pPr lvl="0">
              <a:buFont typeface="Courier New" panose="02070309020205020404" pitchFamily="49" charset="0"/>
              <a:buChar char="o"/>
            </a:pPr>
            <a:r>
              <a:rPr lang="en-US" sz="1400" b="1" dirty="0"/>
              <a:t>Users Table:</a:t>
            </a:r>
            <a:r>
              <a:rPr lang="en-US" sz="1400" dirty="0"/>
              <a:t> Stores User ( landlord, tenant and admin) accounts and authentication details.</a:t>
            </a:r>
          </a:p>
          <a:p>
            <a:pPr lvl="0">
              <a:buFont typeface="Courier New" panose="02070309020205020404" pitchFamily="49" charset="0"/>
              <a:buChar char="o"/>
            </a:pPr>
            <a:r>
              <a:rPr lang="en-US" sz="1400" b="1" dirty="0"/>
              <a:t>Properties Table:</a:t>
            </a:r>
            <a:r>
              <a:rPr lang="en-US" sz="1400" dirty="0"/>
              <a:t> Lists rental properties.</a:t>
            </a:r>
          </a:p>
          <a:p>
            <a:pPr lvl="0">
              <a:buFont typeface="Courier New" panose="02070309020205020404" pitchFamily="49" charset="0"/>
              <a:buChar char="o"/>
            </a:pPr>
            <a:r>
              <a:rPr lang="en-US" sz="1400" b="1" dirty="0"/>
              <a:t>PropertyImages Table: </a:t>
            </a:r>
            <a:r>
              <a:rPr lang="en-US" sz="1400" dirty="0"/>
              <a:t>Property image storage.</a:t>
            </a:r>
          </a:p>
          <a:p>
            <a:pPr lvl="0">
              <a:buFont typeface="Courier New" panose="02070309020205020404" pitchFamily="49" charset="0"/>
              <a:buChar char="o"/>
            </a:pPr>
            <a:r>
              <a:rPr lang="en-US" sz="1400" b="1" dirty="0"/>
              <a:t>Leases Table:</a:t>
            </a:r>
            <a:r>
              <a:rPr lang="en-US" sz="1400" dirty="0"/>
              <a:t> Stores lease information.</a:t>
            </a:r>
          </a:p>
          <a:p>
            <a:pPr lvl="0">
              <a:buFont typeface="Courier New" panose="02070309020205020404" pitchFamily="49" charset="0"/>
              <a:buChar char="o"/>
            </a:pPr>
            <a:r>
              <a:rPr lang="en-US" sz="1400" b="1" dirty="0"/>
              <a:t>RentPayments Table:</a:t>
            </a:r>
            <a:r>
              <a:rPr lang="en-US" sz="1400" dirty="0"/>
              <a:t> Stores payment records.</a:t>
            </a:r>
          </a:p>
          <a:p>
            <a:pPr>
              <a:buFont typeface="Courier New" panose="02070309020205020404" pitchFamily="49" charset="0"/>
              <a:buChar char="o"/>
            </a:pPr>
            <a:r>
              <a:rPr lang="en-US" sz="1400" b="1" dirty="0"/>
              <a:t>MaintenanceRequests Table:</a:t>
            </a:r>
            <a:r>
              <a:rPr lang="en-US" sz="1400" dirty="0"/>
              <a:t> Tracks maintenance requests.</a:t>
            </a:r>
          </a:p>
          <a:p>
            <a:pPr lvl="0">
              <a:buFont typeface="Courier New" panose="02070309020205020404" pitchFamily="49" charset="0"/>
              <a:buChar char="o"/>
            </a:pPr>
            <a:r>
              <a:rPr lang="en-US" sz="1400" b="1" dirty="0"/>
              <a:t>Utility Bills Table: </a:t>
            </a:r>
            <a:r>
              <a:rPr lang="en-US" sz="1400" dirty="0"/>
              <a:t>Stores utility bill history.</a:t>
            </a:r>
          </a:p>
        </p:txBody>
      </p:sp>
      <p:sp>
        <p:nvSpPr>
          <p:cNvPr id="4" name="Slide Number Placeholder 3">
            <a:extLst>
              <a:ext uri="{FF2B5EF4-FFF2-40B4-BE49-F238E27FC236}">
                <a16:creationId xmlns:a16="http://schemas.microsoft.com/office/drawing/2014/main" id="{BF42883A-B725-1A45-F412-88322F5EF037}"/>
              </a:ext>
            </a:extLst>
          </p:cNvPr>
          <p:cNvSpPr>
            <a:spLocks noGrp="1"/>
          </p:cNvSpPr>
          <p:nvPr>
            <p:ph type="sldNum" sz="quarter" idx="12"/>
          </p:nvPr>
        </p:nvSpPr>
        <p:spPr/>
        <p:txBody>
          <a:bodyPr/>
          <a:lstStyle/>
          <a:p>
            <a:fld id="{45C00377-489B-40EC-B059-26BDDD2E89B9}" type="slidenum">
              <a:rPr lang="en-US" smtClean="0"/>
              <a:pPr/>
              <a:t>14</a:t>
            </a:fld>
            <a:endParaRPr lang="en-US" dirty="0"/>
          </a:p>
        </p:txBody>
      </p:sp>
      <p:sp>
        <p:nvSpPr>
          <p:cNvPr id="5" name="Footer Placeholder 4">
            <a:extLst>
              <a:ext uri="{FF2B5EF4-FFF2-40B4-BE49-F238E27FC236}">
                <a16:creationId xmlns:a16="http://schemas.microsoft.com/office/drawing/2014/main" id="{F2EB5EF8-C91F-5D5C-060F-7A89A9ACE19A}"/>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2977721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1524" y="1493838"/>
            <a:ext cx="7508951" cy="4683125"/>
          </a:xfrm>
        </p:spPr>
      </p:pic>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15</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1441875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7339" y="1558608"/>
            <a:ext cx="4277322" cy="4553585"/>
          </a:xfrm>
        </p:spPr>
      </p:pic>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16</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4107446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8668" y="1493838"/>
            <a:ext cx="7454664" cy="4683125"/>
          </a:xfrm>
        </p:spPr>
      </p:pic>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17</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1078268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18</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958F32EC-534F-E1A6-A1DF-0BF2137EC05F}"/>
              </a:ext>
            </a:extLst>
          </p:cNvPr>
          <p:cNvPicPr>
            <a:picLocks noGrp="1" noChangeAspect="1"/>
          </p:cNvPicPr>
          <p:nvPr>
            <p:ph idx="1"/>
          </p:nvPr>
        </p:nvPicPr>
        <p:blipFill>
          <a:blip r:embed="rId2"/>
          <a:stretch>
            <a:fillRect/>
          </a:stretch>
        </p:blipFill>
        <p:spPr>
          <a:xfrm>
            <a:off x="2578359" y="1493838"/>
            <a:ext cx="7035282" cy="4683125"/>
          </a:xfrm>
        </p:spPr>
      </p:pic>
    </p:spTree>
    <p:extLst>
      <p:ext uri="{BB962C8B-B14F-4D97-AF65-F5344CB8AC3E}">
        <p14:creationId xmlns:p14="http://schemas.microsoft.com/office/powerpoint/2010/main" val="424922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8668" y="1493838"/>
            <a:ext cx="7454664" cy="4683125"/>
          </a:xfrm>
        </p:spPr>
      </p:pic>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19</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1662725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Content</a:t>
            </a:r>
          </a:p>
        </p:txBody>
      </p:sp>
      <p:sp>
        <p:nvSpPr>
          <p:cNvPr id="3" name="Content Placeholder 2"/>
          <p:cNvSpPr>
            <a:spLocks noGrp="1"/>
          </p:cNvSpPr>
          <p:nvPr>
            <p:ph idx="1"/>
          </p:nvPr>
        </p:nvSpPr>
        <p:spPr/>
        <p:txBody>
          <a:bodyPr>
            <a:normAutofit/>
          </a:bodyPr>
          <a:lstStyle/>
          <a:p>
            <a:r>
              <a:rPr dirty="0"/>
              <a:t>Introduction</a:t>
            </a:r>
          </a:p>
          <a:p>
            <a:r>
              <a:rPr dirty="0"/>
              <a:t>Problem Statement</a:t>
            </a:r>
          </a:p>
          <a:p>
            <a:r>
              <a:rPr dirty="0"/>
              <a:t>Proposed Solution</a:t>
            </a:r>
          </a:p>
          <a:p>
            <a:r>
              <a:rPr dirty="0"/>
              <a:t>System Requirements</a:t>
            </a:r>
          </a:p>
          <a:p>
            <a:r>
              <a:rPr dirty="0"/>
              <a:t>System Design</a:t>
            </a:r>
          </a:p>
          <a:p>
            <a:r>
              <a:rPr dirty="0"/>
              <a:t>User Interface &amp; Features</a:t>
            </a:r>
          </a:p>
          <a:p>
            <a:r>
              <a:rPr dirty="0"/>
              <a:t>Implementation</a:t>
            </a:r>
          </a:p>
          <a:p>
            <a:r>
              <a:rPr dirty="0"/>
              <a:t>Testing &amp; Debugging</a:t>
            </a:r>
          </a:p>
          <a:p>
            <a:endParaRPr dirty="0"/>
          </a:p>
        </p:txBody>
      </p:sp>
      <p:sp>
        <p:nvSpPr>
          <p:cNvPr id="4" name="Slide Number Placeholder 3">
            <a:extLst>
              <a:ext uri="{FF2B5EF4-FFF2-40B4-BE49-F238E27FC236}">
                <a16:creationId xmlns:a16="http://schemas.microsoft.com/office/drawing/2014/main" id="{FC4DB3F8-4C4A-3D83-82B6-39C403C3D736}"/>
              </a:ext>
            </a:extLst>
          </p:cNvPr>
          <p:cNvSpPr>
            <a:spLocks noGrp="1"/>
          </p:cNvSpPr>
          <p:nvPr>
            <p:ph type="sldNum" sz="quarter" idx="12"/>
          </p:nvPr>
        </p:nvSpPr>
        <p:spPr/>
        <p:txBody>
          <a:bodyPr/>
          <a:lstStyle/>
          <a:p>
            <a:fld id="{45C00377-489B-40EC-B059-26BDDD2E89B9}" type="slidenum">
              <a:rPr lang="en-US" smtClean="0"/>
              <a:pPr/>
              <a:t>2</a:t>
            </a:fld>
            <a:endParaRPr lang="en-US" dirty="0"/>
          </a:p>
        </p:txBody>
      </p:sp>
      <p:sp>
        <p:nvSpPr>
          <p:cNvPr id="5" name="Content Placeholder 4">
            <a:extLst>
              <a:ext uri="{FF2B5EF4-FFF2-40B4-BE49-F238E27FC236}">
                <a16:creationId xmlns:a16="http://schemas.microsoft.com/office/drawing/2014/main" id="{1449DB8F-9525-3880-2724-097A81D1D080}"/>
              </a:ext>
            </a:extLst>
          </p:cNvPr>
          <p:cNvSpPr>
            <a:spLocks noGrp="1"/>
          </p:cNvSpPr>
          <p:nvPr>
            <p:ph sz="half" idx="4294967295"/>
          </p:nvPr>
        </p:nvSpPr>
        <p:spPr>
          <a:xfrm>
            <a:off x="7207250" y="1494265"/>
            <a:ext cx="4984750" cy="4485847"/>
          </a:xfrm>
        </p:spPr>
        <p:txBody>
          <a:bodyPr>
            <a:normAutofit/>
          </a:bodyPr>
          <a:lstStyle/>
          <a:p>
            <a:r>
              <a:rPr lang="en-US" dirty="0"/>
              <a:t>Deployment &amp; Hosting</a:t>
            </a:r>
          </a:p>
          <a:p>
            <a:r>
              <a:rPr lang="en-US" dirty="0"/>
              <a:t>Demonstration</a:t>
            </a:r>
          </a:p>
          <a:p>
            <a:r>
              <a:rPr lang="en-US" dirty="0"/>
              <a:t>Results &amp; Findings</a:t>
            </a:r>
          </a:p>
          <a:p>
            <a:r>
              <a:rPr lang="en-US" dirty="0"/>
              <a:t>Future Enhancements</a:t>
            </a:r>
          </a:p>
          <a:p>
            <a:r>
              <a:rPr lang="en-US" dirty="0"/>
              <a:t>Conclusion</a:t>
            </a:r>
          </a:p>
          <a:p>
            <a:r>
              <a:rPr lang="en-US" dirty="0"/>
              <a:t>References</a:t>
            </a:r>
          </a:p>
          <a:p>
            <a:r>
              <a:rPr lang="en-US" dirty="0"/>
              <a:t>Q&amp;A / Thank You</a:t>
            </a:r>
          </a:p>
        </p:txBody>
      </p:sp>
      <p:sp>
        <p:nvSpPr>
          <p:cNvPr id="6" name="Footer Placeholder 5">
            <a:extLst>
              <a:ext uri="{FF2B5EF4-FFF2-40B4-BE49-F238E27FC236}">
                <a16:creationId xmlns:a16="http://schemas.microsoft.com/office/drawing/2014/main" id="{05CED2C0-E25E-C6DA-6FE8-61A35C5FFCCF}"/>
              </a:ext>
            </a:extLst>
          </p:cNvPr>
          <p:cNvSpPr>
            <a:spLocks noGrp="1"/>
          </p:cNvSpPr>
          <p:nvPr>
            <p:ph type="ftr" sz="quarter" idx="11"/>
          </p:nvPr>
        </p:nvSpPr>
        <p:spPr/>
        <p:txBody>
          <a:bodyPr/>
          <a:lstStyle/>
          <a:p>
            <a:r>
              <a:rPr lang="en-US" b="1" dirty="0"/>
              <a:t>House Rent Management System</a:t>
            </a:r>
            <a:r>
              <a:rPr lang="en-US" dirty="0"/>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20</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18A0492C-D7B3-7876-E185-F9189C96AAB9}"/>
              </a:ext>
            </a:extLst>
          </p:cNvPr>
          <p:cNvPicPr>
            <a:picLocks noGrp="1" noChangeAspect="1"/>
          </p:cNvPicPr>
          <p:nvPr>
            <p:ph idx="1"/>
          </p:nvPr>
        </p:nvPicPr>
        <p:blipFill>
          <a:blip r:embed="rId2"/>
          <a:stretch>
            <a:fillRect/>
          </a:stretch>
        </p:blipFill>
        <p:spPr>
          <a:xfrm>
            <a:off x="2202443" y="1493838"/>
            <a:ext cx="7787113" cy="4683125"/>
          </a:xfrm>
        </p:spPr>
      </p:pic>
    </p:spTree>
    <p:extLst>
      <p:ext uri="{BB962C8B-B14F-4D97-AF65-F5344CB8AC3E}">
        <p14:creationId xmlns:p14="http://schemas.microsoft.com/office/powerpoint/2010/main" val="338394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21</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pic>
        <p:nvPicPr>
          <p:cNvPr id="8" name="Content Placeholder 7" descr="A screenshot of a web page&#10;&#10;Description automatically generated">
            <a:extLst>
              <a:ext uri="{FF2B5EF4-FFF2-40B4-BE49-F238E27FC236}">
                <a16:creationId xmlns:a16="http://schemas.microsoft.com/office/drawing/2014/main" id="{25796B16-7817-DE92-D9B5-C7120CBA3BDF}"/>
              </a:ext>
            </a:extLst>
          </p:cNvPr>
          <p:cNvPicPr>
            <a:picLocks noGrp="1" noChangeAspect="1"/>
          </p:cNvPicPr>
          <p:nvPr>
            <p:ph idx="1"/>
          </p:nvPr>
        </p:nvPicPr>
        <p:blipFill>
          <a:blip r:embed="rId2"/>
          <a:stretch>
            <a:fillRect/>
          </a:stretch>
        </p:blipFill>
        <p:spPr>
          <a:xfrm>
            <a:off x="2400919" y="1493838"/>
            <a:ext cx="7390162" cy="4683125"/>
          </a:xfrm>
        </p:spPr>
      </p:pic>
    </p:spTree>
    <p:extLst>
      <p:ext uri="{BB962C8B-B14F-4D97-AF65-F5344CB8AC3E}">
        <p14:creationId xmlns:p14="http://schemas.microsoft.com/office/powerpoint/2010/main" val="1061049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22</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pic>
        <p:nvPicPr>
          <p:cNvPr id="13" name="Content Placeholder 12" descr="A screenshot of a computer&#10;&#10;Description automatically generated">
            <a:extLst>
              <a:ext uri="{FF2B5EF4-FFF2-40B4-BE49-F238E27FC236}">
                <a16:creationId xmlns:a16="http://schemas.microsoft.com/office/drawing/2014/main" id="{A9814BDB-D81D-52F9-1335-A5658AB96277}"/>
              </a:ext>
            </a:extLst>
          </p:cNvPr>
          <p:cNvPicPr>
            <a:picLocks noGrp="1" noChangeAspect="1"/>
          </p:cNvPicPr>
          <p:nvPr>
            <p:ph idx="1"/>
          </p:nvPr>
        </p:nvPicPr>
        <p:blipFill>
          <a:blip r:embed="rId2"/>
          <a:stretch>
            <a:fillRect/>
          </a:stretch>
        </p:blipFill>
        <p:spPr>
          <a:xfrm>
            <a:off x="2351598" y="1493838"/>
            <a:ext cx="7488804" cy="4683125"/>
          </a:xfrm>
        </p:spPr>
      </p:pic>
    </p:spTree>
    <p:extLst>
      <p:ext uri="{BB962C8B-B14F-4D97-AF65-F5344CB8AC3E}">
        <p14:creationId xmlns:p14="http://schemas.microsoft.com/office/powerpoint/2010/main" val="4064483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23</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51E39660-FF5E-375B-529D-BC3F64DE59C2}"/>
              </a:ext>
            </a:extLst>
          </p:cNvPr>
          <p:cNvPicPr>
            <a:picLocks noGrp="1" noChangeAspect="1"/>
          </p:cNvPicPr>
          <p:nvPr>
            <p:ph idx="1"/>
          </p:nvPr>
        </p:nvPicPr>
        <p:blipFill>
          <a:blip r:embed="rId2"/>
          <a:stretch>
            <a:fillRect/>
          </a:stretch>
        </p:blipFill>
        <p:spPr>
          <a:xfrm>
            <a:off x="2382989" y="1493838"/>
            <a:ext cx="7426022" cy="4683125"/>
          </a:xfrm>
        </p:spPr>
      </p:pic>
    </p:spTree>
    <p:extLst>
      <p:ext uri="{BB962C8B-B14F-4D97-AF65-F5344CB8AC3E}">
        <p14:creationId xmlns:p14="http://schemas.microsoft.com/office/powerpoint/2010/main" val="2240513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24</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EFD4C24B-BE8D-4EDA-150E-DE24B38DCD56}"/>
              </a:ext>
            </a:extLst>
          </p:cNvPr>
          <p:cNvPicPr>
            <a:picLocks noGrp="1" noChangeAspect="1"/>
          </p:cNvPicPr>
          <p:nvPr>
            <p:ph idx="1"/>
          </p:nvPr>
        </p:nvPicPr>
        <p:blipFill>
          <a:blip r:embed="rId2"/>
          <a:stretch>
            <a:fillRect/>
          </a:stretch>
        </p:blipFill>
        <p:spPr>
          <a:xfrm>
            <a:off x="2121198" y="1493838"/>
            <a:ext cx="7949603" cy="4683125"/>
          </a:xfrm>
        </p:spPr>
      </p:pic>
    </p:spTree>
    <p:extLst>
      <p:ext uri="{BB962C8B-B14F-4D97-AF65-F5344CB8AC3E}">
        <p14:creationId xmlns:p14="http://schemas.microsoft.com/office/powerpoint/2010/main" val="1337829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25</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45A6B5FD-13A1-7F05-469B-6CF1D8542782}"/>
              </a:ext>
            </a:extLst>
          </p:cNvPr>
          <p:cNvPicPr>
            <a:picLocks noGrp="1" noChangeAspect="1"/>
          </p:cNvPicPr>
          <p:nvPr>
            <p:ph idx="1"/>
          </p:nvPr>
        </p:nvPicPr>
        <p:blipFill>
          <a:blip r:embed="rId2"/>
          <a:stretch>
            <a:fillRect/>
          </a:stretch>
        </p:blipFill>
        <p:spPr>
          <a:xfrm>
            <a:off x="2284220" y="1493838"/>
            <a:ext cx="7623559" cy="4683125"/>
          </a:xfrm>
        </p:spPr>
      </p:pic>
    </p:spTree>
    <p:extLst>
      <p:ext uri="{BB962C8B-B14F-4D97-AF65-F5344CB8AC3E}">
        <p14:creationId xmlns:p14="http://schemas.microsoft.com/office/powerpoint/2010/main" val="29523975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26</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pic>
        <p:nvPicPr>
          <p:cNvPr id="9" name="Content Placeholder 8" descr="A screenshot of a computer screen&#10;&#10;Description automatically generated">
            <a:extLst>
              <a:ext uri="{FF2B5EF4-FFF2-40B4-BE49-F238E27FC236}">
                <a16:creationId xmlns:a16="http://schemas.microsoft.com/office/drawing/2014/main" id="{E71B75A3-D058-B8E1-D3BB-DE10051DF20A}"/>
              </a:ext>
            </a:extLst>
          </p:cNvPr>
          <p:cNvPicPr>
            <a:picLocks noGrp="1" noChangeAspect="1"/>
          </p:cNvPicPr>
          <p:nvPr>
            <p:ph idx="1"/>
          </p:nvPr>
        </p:nvPicPr>
        <p:blipFill>
          <a:blip r:embed="rId2"/>
          <a:stretch>
            <a:fillRect/>
          </a:stretch>
        </p:blipFill>
        <p:spPr>
          <a:xfrm>
            <a:off x="908296" y="1493838"/>
            <a:ext cx="10375408" cy="4683125"/>
          </a:xfrm>
        </p:spPr>
      </p:pic>
    </p:spTree>
    <p:extLst>
      <p:ext uri="{BB962C8B-B14F-4D97-AF65-F5344CB8AC3E}">
        <p14:creationId xmlns:p14="http://schemas.microsoft.com/office/powerpoint/2010/main" val="4827102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3" name="Content Placeholder 2"/>
          <p:cNvSpPr>
            <a:spLocks noGrp="1"/>
          </p:cNvSpPr>
          <p:nvPr>
            <p:ph idx="1"/>
          </p:nvPr>
        </p:nvSpPr>
        <p:spPr/>
        <p:txBody>
          <a:bodyPr>
            <a:normAutofit/>
          </a:bodyPr>
          <a:lstStyle/>
          <a:p>
            <a:pPr>
              <a:lnSpc>
                <a:spcPct val="140000"/>
              </a:lnSpc>
            </a:pPr>
            <a:r>
              <a:rPr sz="3400" dirty="0"/>
              <a:t>Key Features &amp; Functionalities</a:t>
            </a:r>
          </a:p>
          <a:p>
            <a:pPr marL="0" indent="0">
              <a:buNone/>
            </a:pPr>
            <a:r>
              <a:rPr lang="en-US" b="1" dirty="0"/>
              <a:t>User Authentication &amp; Authorization</a:t>
            </a:r>
            <a:endParaRPr lang="en-US" sz="2000" dirty="0"/>
          </a:p>
          <a:p>
            <a:pPr lvl="0">
              <a:buFont typeface="Courier New" panose="02070309020205020404" pitchFamily="49" charset="0"/>
              <a:buChar char="o"/>
            </a:pPr>
            <a:r>
              <a:rPr lang="en-US" sz="1600" dirty="0"/>
              <a:t>Register new users as landlords, tenants, or admins.</a:t>
            </a:r>
          </a:p>
          <a:p>
            <a:pPr lvl="0">
              <a:buFont typeface="Courier New" panose="02070309020205020404" pitchFamily="49" charset="0"/>
              <a:buChar char="o"/>
            </a:pPr>
            <a:r>
              <a:rPr lang="en-US" sz="1600" dirty="0"/>
              <a:t>Users can log in with email id and password.</a:t>
            </a:r>
          </a:p>
          <a:p>
            <a:pPr lvl="0">
              <a:buFont typeface="Courier New" panose="02070309020205020404" pitchFamily="49" charset="0"/>
              <a:buChar char="o"/>
            </a:pPr>
            <a:r>
              <a:rPr lang="en-US" sz="1600" dirty="0"/>
              <a:t>Role-based access control:</a:t>
            </a:r>
          </a:p>
          <a:p>
            <a:pPr lvl="1">
              <a:buFont typeface="Courier New" panose="02070309020205020404" pitchFamily="49" charset="0"/>
              <a:buChar char="o"/>
            </a:pPr>
            <a:r>
              <a:rPr lang="en-US" sz="1600" b="1" dirty="0"/>
              <a:t>Admin</a:t>
            </a:r>
            <a:r>
              <a:rPr lang="en-US" sz="1600" dirty="0"/>
              <a:t>: Manage and verify users.</a:t>
            </a:r>
          </a:p>
          <a:p>
            <a:pPr lvl="1">
              <a:buFont typeface="Courier New" panose="02070309020205020404" pitchFamily="49" charset="0"/>
              <a:buChar char="o"/>
            </a:pPr>
            <a:r>
              <a:rPr lang="en-US" sz="1600" b="1" dirty="0"/>
              <a:t>Landlord</a:t>
            </a:r>
            <a:r>
              <a:rPr lang="en-US" sz="1600" dirty="0"/>
              <a:t>: Manage houses, tenants, maintenance requests and payments.</a:t>
            </a:r>
          </a:p>
          <a:p>
            <a:pPr lvl="1">
              <a:buFont typeface="Courier New" panose="02070309020205020404" pitchFamily="49" charset="0"/>
              <a:buChar char="o"/>
            </a:pPr>
            <a:r>
              <a:rPr lang="en-US" sz="1600" b="1" dirty="0"/>
              <a:t>Tenant</a:t>
            </a:r>
            <a:r>
              <a:rPr lang="en-US" sz="1600" dirty="0"/>
              <a:t>: View assigned property, update payment and upload payment slip, and submit maintenance requests, update profile.</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27</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3" name="Content Placeholder 2"/>
          <p:cNvSpPr>
            <a:spLocks noGrp="1"/>
          </p:cNvSpPr>
          <p:nvPr>
            <p:ph idx="1"/>
          </p:nvPr>
        </p:nvSpPr>
        <p:spPr/>
        <p:txBody>
          <a:bodyPr>
            <a:normAutofit/>
          </a:bodyPr>
          <a:lstStyle/>
          <a:p>
            <a:pPr marL="0" indent="0">
              <a:buNone/>
            </a:pPr>
            <a:r>
              <a:rPr lang="en-US" b="1" dirty="0"/>
              <a:t>Property Management</a:t>
            </a:r>
            <a:endParaRPr lang="en-US" sz="2800" dirty="0"/>
          </a:p>
          <a:p>
            <a:pPr lvl="0">
              <a:buFont typeface="Courier New" panose="02070309020205020404" pitchFamily="49" charset="0"/>
              <a:buChar char="o"/>
            </a:pPr>
            <a:r>
              <a:rPr lang="en-US" sz="1400" dirty="0"/>
              <a:t>Landlords can efficiently create and manage property listings with multiple images. </a:t>
            </a:r>
          </a:p>
          <a:p>
            <a:pPr lvl="0">
              <a:buFont typeface="Courier New" panose="02070309020205020404" pitchFamily="49" charset="0"/>
              <a:buChar char="o"/>
            </a:pPr>
            <a:r>
              <a:rPr lang="en-US" sz="1400" dirty="0"/>
              <a:t>The property search functionality enables tenants to find suitable properties based on various criteria.</a:t>
            </a:r>
          </a:p>
          <a:p>
            <a:pPr marL="0" indent="0">
              <a:buNone/>
            </a:pPr>
            <a:r>
              <a:rPr lang="en-US" b="1" dirty="0"/>
              <a:t>Lease Management</a:t>
            </a:r>
            <a:endParaRPr lang="en-US" dirty="0"/>
          </a:p>
          <a:p>
            <a:pPr lvl="0">
              <a:buFont typeface="Courier New" panose="02070309020205020404" pitchFamily="49" charset="0"/>
              <a:buChar char="o"/>
            </a:pPr>
            <a:r>
              <a:rPr lang="en-US" sz="1400" dirty="0"/>
              <a:t>Landlords assign tenants to houses with lease start/end dates.</a:t>
            </a:r>
          </a:p>
          <a:p>
            <a:pPr lvl="0">
              <a:buFont typeface="Courier New" panose="02070309020205020404" pitchFamily="49" charset="0"/>
              <a:buChar char="o"/>
            </a:pPr>
            <a:r>
              <a:rPr lang="en-US" sz="1400" dirty="0"/>
              <a:t>Generate and store lease agreements with terms and conditions.</a:t>
            </a:r>
          </a:p>
          <a:p>
            <a:pPr lvl="0">
              <a:buFont typeface="Courier New" panose="02070309020205020404" pitchFamily="49" charset="0"/>
              <a:buChar char="o"/>
            </a:pPr>
            <a:r>
              <a:rPr lang="en-US" sz="1400" dirty="0"/>
              <a:t>Allow tenants/landlords to download leases in PDF format.</a:t>
            </a:r>
          </a:p>
          <a:p>
            <a:pPr>
              <a:buFont typeface="Courier New" panose="02070309020205020404" pitchFamily="49" charset="0"/>
              <a:buChar char="o"/>
            </a:pPr>
            <a:r>
              <a:rPr lang="en-US" sz="1400" dirty="0"/>
              <a:t>Landlords can end/renew leases. </a:t>
            </a:r>
          </a:p>
          <a:p>
            <a:pPr>
              <a:buFont typeface="Courier New" panose="02070309020205020404" pitchFamily="49" charset="0"/>
              <a:buChar char="o"/>
            </a:pPr>
            <a:r>
              <a:rPr lang="en-US" sz="1400" dirty="0"/>
              <a:t>Landlord and tenants can view previous lease records.</a:t>
            </a:r>
          </a:p>
          <a:p>
            <a:pPr marL="0" indent="0">
              <a:buNone/>
            </a:pPr>
            <a:endParaRPr dirty="0"/>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28</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39162168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3" name="Content Placeholder 2"/>
          <p:cNvSpPr>
            <a:spLocks noGrp="1"/>
          </p:cNvSpPr>
          <p:nvPr>
            <p:ph idx="1"/>
          </p:nvPr>
        </p:nvSpPr>
        <p:spPr/>
        <p:txBody>
          <a:bodyPr>
            <a:normAutofit/>
          </a:bodyPr>
          <a:lstStyle/>
          <a:p>
            <a:pPr marL="0" indent="0">
              <a:buNone/>
            </a:pPr>
            <a:r>
              <a:rPr lang="en-US" b="1" dirty="0"/>
              <a:t>Rent Payment Management</a:t>
            </a:r>
            <a:endParaRPr lang="en-US" dirty="0"/>
          </a:p>
          <a:p>
            <a:pPr>
              <a:buFont typeface="Courier New" panose="02070309020205020404" pitchFamily="49" charset="0"/>
              <a:buChar char="o"/>
            </a:pPr>
            <a:r>
              <a:rPr lang="en-US" sz="1400" dirty="0"/>
              <a:t>The automated payment generation system eliminates manual record-keeping for monthly rent payments.</a:t>
            </a:r>
          </a:p>
          <a:p>
            <a:pPr lvl="0">
              <a:buFont typeface="Courier New" panose="02070309020205020404" pitchFamily="49" charset="0"/>
              <a:buChar char="o"/>
            </a:pPr>
            <a:r>
              <a:rPr lang="en-US" sz="1400" dirty="0"/>
              <a:t>The payment tracking feature provides transparency for both landlords and tenants.</a:t>
            </a:r>
          </a:p>
          <a:p>
            <a:pPr lvl="0">
              <a:buFont typeface="Courier New" panose="02070309020205020404" pitchFamily="49" charset="0"/>
              <a:buChar char="o"/>
            </a:pPr>
            <a:r>
              <a:rPr lang="en-US" sz="1400" dirty="0"/>
              <a:t>Tenants can upload payment slip.</a:t>
            </a:r>
          </a:p>
          <a:p>
            <a:pPr lvl="0">
              <a:buFont typeface="Courier New" panose="02070309020205020404" pitchFamily="49" charset="0"/>
              <a:buChar char="o"/>
            </a:pPr>
            <a:r>
              <a:rPr lang="en-US" sz="1400" dirty="0"/>
              <a:t> landlords can verify and update payment statuses efficiently.</a:t>
            </a:r>
          </a:p>
          <a:p>
            <a:pPr lvl="0">
              <a:buFont typeface="Courier New" panose="02070309020205020404" pitchFamily="49" charset="0"/>
              <a:buChar char="o"/>
            </a:pPr>
            <a:r>
              <a:rPr lang="en-US" sz="1400" dirty="0"/>
              <a:t>Landlords and tenants can view past payment records.</a:t>
            </a:r>
          </a:p>
          <a:p>
            <a:pPr marL="0" indent="0">
              <a:buNone/>
            </a:pPr>
            <a:r>
              <a:rPr lang="en-US" b="1" dirty="0"/>
              <a:t>Maintenance Management</a:t>
            </a:r>
            <a:endParaRPr lang="en-US" dirty="0"/>
          </a:p>
          <a:p>
            <a:pPr lvl="0">
              <a:lnSpc>
                <a:spcPct val="130000"/>
              </a:lnSpc>
              <a:buFont typeface="Courier New" panose="02070309020205020404" pitchFamily="49" charset="0"/>
              <a:buChar char="o"/>
            </a:pPr>
            <a:r>
              <a:rPr lang="en-US" sz="1400" dirty="0"/>
              <a:t>Tenants can easily submit maintenance requests.</a:t>
            </a:r>
          </a:p>
          <a:p>
            <a:pPr lvl="0">
              <a:lnSpc>
                <a:spcPct val="130000"/>
              </a:lnSpc>
              <a:buFont typeface="Courier New" panose="02070309020205020404" pitchFamily="49" charset="0"/>
              <a:buChar char="o"/>
            </a:pPr>
            <a:r>
              <a:rPr lang="en-US" sz="1400" dirty="0"/>
              <a:t>Landlords can track and update request statuses.</a:t>
            </a:r>
          </a:p>
          <a:p>
            <a:pPr lvl="0">
              <a:lnSpc>
                <a:spcPct val="130000"/>
              </a:lnSpc>
              <a:buFont typeface="Courier New" panose="02070309020205020404" pitchFamily="49" charset="0"/>
              <a:buChar char="o"/>
            </a:pPr>
            <a:r>
              <a:rPr lang="en-US" sz="1400" dirty="0"/>
              <a:t>Landlord can view property maintenance history.</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29</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27472961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a:t>
            </a:r>
          </a:p>
        </p:txBody>
      </p:sp>
      <p:sp>
        <p:nvSpPr>
          <p:cNvPr id="3" name="Content Placeholder 2"/>
          <p:cNvSpPr>
            <a:spLocks noGrp="1"/>
          </p:cNvSpPr>
          <p:nvPr>
            <p:ph idx="1"/>
          </p:nvPr>
        </p:nvSpPr>
        <p:spPr/>
        <p:txBody>
          <a:bodyPr>
            <a:normAutofit lnSpcReduction="10000"/>
          </a:bodyPr>
          <a:lstStyle/>
          <a:p>
            <a:r>
              <a:rPr dirty="0"/>
              <a:t>Background of the Problem</a:t>
            </a:r>
            <a:endParaRPr lang="en-US" dirty="0"/>
          </a:p>
          <a:p>
            <a:pPr marL="0" indent="0">
              <a:buNone/>
            </a:pPr>
            <a:r>
              <a:rPr lang="en-US" sz="1400" dirty="0"/>
              <a:t>Traditional rent management relies on manual processes, leading to errors, difficulties in property, lease, payment management, and poor transparency between landlords and tenants.</a:t>
            </a:r>
          </a:p>
          <a:p>
            <a:r>
              <a:rPr dirty="0"/>
              <a:t>Motivation for the Project</a:t>
            </a:r>
            <a:endParaRPr lang="en-US" dirty="0"/>
          </a:p>
          <a:p>
            <a:pPr marL="0" lvl="1" indent="0">
              <a:spcBef>
                <a:spcPts val="1000"/>
              </a:spcBef>
              <a:buNone/>
            </a:pPr>
            <a:r>
              <a:rPr lang="en-US" sz="1400" dirty="0"/>
              <a:t>Managing rental properties manually is time-consuming and prone to errors. A digital solution can streamline tenant management, rent collection, and maintenance requests, making the process efficient for landlords and tenants rent tracking, lease management, and reporting to reduce manual effort and improve accuracy.</a:t>
            </a:r>
          </a:p>
          <a:p>
            <a:r>
              <a:rPr lang="en-US" dirty="0"/>
              <a:t>Project Scope &amp; Objectives</a:t>
            </a:r>
          </a:p>
          <a:p>
            <a:pPr marL="228600" lvl="1">
              <a:spcBef>
                <a:spcPts val="1000"/>
              </a:spcBef>
              <a:buFont typeface="Courier New" panose="02070309020205020404" pitchFamily="49" charset="0"/>
              <a:buChar char="o"/>
            </a:pPr>
            <a:r>
              <a:rPr lang="en-US" sz="1400" dirty="0"/>
              <a:t>Develop a secure, scalable, and user-friendly web-based system for managing rental properties.</a:t>
            </a:r>
          </a:p>
          <a:p>
            <a:pPr marL="228600" lvl="1">
              <a:spcBef>
                <a:spcPts val="1000"/>
              </a:spcBef>
              <a:buFont typeface="Courier New" panose="02070309020205020404" pitchFamily="49" charset="0"/>
              <a:buChar char="o"/>
            </a:pPr>
            <a:r>
              <a:rPr lang="en-US" sz="1400" dirty="0"/>
              <a:t>Easy property and rent management for landlords and tenants.</a:t>
            </a:r>
          </a:p>
          <a:p>
            <a:pPr marL="228600" lvl="1">
              <a:spcBef>
                <a:spcPts val="1000"/>
              </a:spcBef>
              <a:buFont typeface="Courier New" panose="02070309020205020404" pitchFamily="49" charset="0"/>
              <a:buChar char="o"/>
            </a:pPr>
            <a:r>
              <a:rPr lang="en-US" sz="1400" dirty="0"/>
              <a:t>Track rent payments, manage leases, and automate maintenance request handling.</a:t>
            </a:r>
          </a:p>
          <a:p>
            <a:pPr marL="228600" lvl="1">
              <a:spcBef>
                <a:spcPts val="1000"/>
              </a:spcBef>
              <a:buFont typeface="Courier New" panose="02070309020205020404" pitchFamily="49" charset="0"/>
              <a:buChar char="o"/>
            </a:pPr>
            <a:r>
              <a:rPr lang="en-US" sz="1400" dirty="0"/>
              <a:t>Improve communication, transparency and safety.</a:t>
            </a:r>
          </a:p>
          <a:p>
            <a:pPr marL="0" indent="0">
              <a:buNone/>
            </a:pPr>
            <a:endParaRPr dirty="0"/>
          </a:p>
        </p:txBody>
      </p:sp>
      <p:sp>
        <p:nvSpPr>
          <p:cNvPr id="4" name="Slide Number Placeholder 3">
            <a:extLst>
              <a:ext uri="{FF2B5EF4-FFF2-40B4-BE49-F238E27FC236}">
                <a16:creationId xmlns:a16="http://schemas.microsoft.com/office/drawing/2014/main" id="{ED30487A-D6E3-439F-2B0E-C706EA301778}"/>
              </a:ext>
            </a:extLst>
          </p:cNvPr>
          <p:cNvSpPr>
            <a:spLocks noGrp="1"/>
          </p:cNvSpPr>
          <p:nvPr>
            <p:ph type="sldNum" sz="quarter" idx="12"/>
          </p:nvPr>
        </p:nvSpPr>
        <p:spPr/>
        <p:txBody>
          <a:bodyPr/>
          <a:lstStyle/>
          <a:p>
            <a:fld id="{45C00377-489B-40EC-B059-26BDDD2E89B9}" type="slidenum">
              <a:rPr lang="en-US" smtClean="0"/>
              <a:pPr/>
              <a:t>3</a:t>
            </a:fld>
            <a:endParaRPr lang="en-US" dirty="0"/>
          </a:p>
        </p:txBody>
      </p:sp>
      <p:sp>
        <p:nvSpPr>
          <p:cNvPr id="5" name="Footer Placeholder 4">
            <a:extLst>
              <a:ext uri="{FF2B5EF4-FFF2-40B4-BE49-F238E27FC236}">
                <a16:creationId xmlns:a16="http://schemas.microsoft.com/office/drawing/2014/main" id="{FE423E05-68D5-B414-FCE7-AA838A14FDA7}"/>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3179096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3" name="Content Placeholder 2"/>
          <p:cNvSpPr>
            <a:spLocks noGrp="1"/>
          </p:cNvSpPr>
          <p:nvPr>
            <p:ph idx="1"/>
          </p:nvPr>
        </p:nvSpPr>
        <p:spPr/>
        <p:txBody>
          <a:bodyPr>
            <a:normAutofit/>
          </a:bodyPr>
          <a:lstStyle/>
          <a:p>
            <a:pPr marL="0" lvl="0" indent="0">
              <a:buNone/>
            </a:pPr>
            <a:r>
              <a:rPr lang="en-US" b="1" dirty="0"/>
              <a:t>Dashboard</a:t>
            </a:r>
            <a:endParaRPr lang="en-US" dirty="0"/>
          </a:p>
          <a:p>
            <a:pPr lvl="0">
              <a:buFont typeface="Courier New" panose="02070309020205020404" pitchFamily="49" charset="0"/>
              <a:buChar char="o"/>
            </a:pPr>
            <a:r>
              <a:rPr lang="en-US" sz="1400" dirty="0"/>
              <a:t>Dashboard for landlords to view houses, rental status, payment records and maintenance records.</a:t>
            </a:r>
          </a:p>
          <a:p>
            <a:pPr lvl="0">
              <a:buFont typeface="Courier New" panose="02070309020205020404" pitchFamily="49" charset="0"/>
              <a:buChar char="o"/>
            </a:pPr>
            <a:r>
              <a:rPr lang="en-US" sz="1400" dirty="0"/>
              <a:t>Tenants can view their lease, maintenance and payment records.</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30</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23077037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User Interface &amp; Features</a:t>
            </a:r>
          </a:p>
        </p:txBody>
      </p:sp>
      <p:sp>
        <p:nvSpPr>
          <p:cNvPr id="3" name="Content Placeholder 2"/>
          <p:cNvSpPr>
            <a:spLocks noGrp="1"/>
          </p:cNvSpPr>
          <p:nvPr>
            <p:ph idx="1"/>
          </p:nvPr>
        </p:nvSpPr>
        <p:spPr/>
        <p:txBody>
          <a:bodyPr>
            <a:normAutofit fontScale="40000" lnSpcReduction="20000"/>
          </a:bodyPr>
          <a:lstStyle/>
          <a:p>
            <a:pPr>
              <a:lnSpc>
                <a:spcPct val="140000"/>
              </a:lnSpc>
            </a:pPr>
            <a:r>
              <a:rPr sz="5100" dirty="0"/>
              <a:t>Workflow Overview</a:t>
            </a:r>
            <a:endParaRPr lang="en-US" sz="5100" dirty="0"/>
          </a:p>
          <a:p>
            <a:pPr marL="0" indent="0">
              <a:buNone/>
            </a:pPr>
            <a:r>
              <a:rPr lang="en-US" dirty="0"/>
              <a:t>➔ Login</a:t>
            </a:r>
          </a:p>
          <a:p>
            <a:pPr marL="0" indent="0">
              <a:buNone/>
            </a:pPr>
            <a:r>
              <a:rPr lang="en-US" dirty="0"/>
              <a:t>      ➔ Validate Credentials</a:t>
            </a:r>
          </a:p>
          <a:p>
            <a:pPr marL="0" indent="0">
              <a:buNone/>
            </a:pPr>
            <a:r>
              <a:rPr lang="en-US" dirty="0"/>
              <a:t>         ➔ Admin Dashboard</a:t>
            </a:r>
          </a:p>
          <a:p>
            <a:pPr marL="0" indent="0">
              <a:buNone/>
            </a:pPr>
            <a:r>
              <a:rPr lang="en-US" dirty="0"/>
              <a:t>             	➔ Manage Users</a:t>
            </a:r>
          </a:p>
          <a:p>
            <a:pPr marL="0" indent="0">
              <a:buNone/>
            </a:pPr>
            <a:r>
              <a:rPr lang="en-US" dirty="0"/>
              <a:t>         ➔ Landlord Dashboard</a:t>
            </a:r>
          </a:p>
          <a:p>
            <a:pPr marL="0" indent="0">
              <a:buNone/>
            </a:pPr>
            <a:r>
              <a:rPr lang="en-US" dirty="0"/>
              <a:t>             	➔ Manage Properties</a:t>
            </a:r>
          </a:p>
          <a:p>
            <a:pPr marL="0" indent="0">
              <a:buNone/>
            </a:pPr>
            <a:r>
              <a:rPr lang="en-US" dirty="0"/>
              <a:t>             	➔ Manage Lease</a:t>
            </a:r>
          </a:p>
          <a:p>
            <a:pPr marL="0" indent="0">
              <a:buNone/>
            </a:pPr>
            <a:r>
              <a:rPr lang="en-US" dirty="0"/>
              <a:t>       	➔ Manage Payments</a:t>
            </a:r>
          </a:p>
          <a:p>
            <a:pPr marL="0" indent="0">
              <a:buNone/>
            </a:pPr>
            <a:r>
              <a:rPr lang="en-US" dirty="0"/>
              <a:t>	➔ Manage Maintenance Requests</a:t>
            </a:r>
          </a:p>
          <a:p>
            <a:pPr marL="0" indent="0">
              <a:buNone/>
            </a:pPr>
            <a:r>
              <a:rPr lang="en-US" dirty="0"/>
              <a:t>         ➔ Tenant Dashboard</a:t>
            </a:r>
          </a:p>
          <a:p>
            <a:pPr marL="0" indent="0">
              <a:buNone/>
            </a:pPr>
            <a:r>
              <a:rPr lang="en-US" dirty="0"/>
              <a:t>             	➔ Browse Properties / Lease Records</a:t>
            </a:r>
          </a:p>
          <a:p>
            <a:pPr marL="0" indent="0">
              <a:buNone/>
            </a:pPr>
            <a:r>
              <a:rPr lang="en-US" dirty="0"/>
              <a:t>	➔ Upload Payment Slip</a:t>
            </a:r>
          </a:p>
          <a:p>
            <a:pPr marL="0" indent="0">
              <a:buNone/>
            </a:pPr>
            <a:r>
              <a:rPr lang="en-US" dirty="0"/>
              <a:t>            	➔ View Payment Records</a:t>
            </a:r>
          </a:p>
          <a:p>
            <a:pPr marL="0" indent="0">
              <a:buNone/>
            </a:pPr>
            <a:r>
              <a:rPr lang="en-US" dirty="0"/>
              <a:t>	➔ Create Maintenance Requests</a:t>
            </a:r>
          </a:p>
          <a:p>
            <a:pPr marL="0" indent="0">
              <a:buNone/>
            </a:pPr>
            <a:r>
              <a:rPr lang="en-US" dirty="0"/>
              <a:t>➔ Logout</a:t>
            </a:r>
          </a:p>
        </p:txBody>
      </p:sp>
      <p:sp>
        <p:nvSpPr>
          <p:cNvPr id="4" name="Slide Number Placeholder 3">
            <a:extLst>
              <a:ext uri="{FF2B5EF4-FFF2-40B4-BE49-F238E27FC236}">
                <a16:creationId xmlns:a16="http://schemas.microsoft.com/office/drawing/2014/main" id="{D6C1CC96-81DD-998F-EB1F-81974662CD05}"/>
              </a:ext>
            </a:extLst>
          </p:cNvPr>
          <p:cNvSpPr>
            <a:spLocks noGrp="1"/>
          </p:cNvSpPr>
          <p:nvPr>
            <p:ph type="sldNum" sz="quarter" idx="12"/>
          </p:nvPr>
        </p:nvSpPr>
        <p:spPr/>
        <p:txBody>
          <a:bodyPr/>
          <a:lstStyle/>
          <a:p>
            <a:fld id="{45C00377-489B-40EC-B059-26BDDD2E89B9}" type="slidenum">
              <a:rPr lang="en-US" smtClean="0"/>
              <a:pPr/>
              <a:t>31</a:t>
            </a:fld>
            <a:endParaRPr lang="en-US" dirty="0"/>
          </a:p>
        </p:txBody>
      </p:sp>
      <p:sp>
        <p:nvSpPr>
          <p:cNvPr id="5" name="Footer Placeholder 4">
            <a:extLst>
              <a:ext uri="{FF2B5EF4-FFF2-40B4-BE49-F238E27FC236}">
                <a16:creationId xmlns:a16="http://schemas.microsoft.com/office/drawing/2014/main" id="{31A04B91-D777-426B-6BAE-E85DC2D67723}"/>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3712048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Implementation</a:t>
            </a:r>
          </a:p>
        </p:txBody>
      </p:sp>
      <p:sp>
        <p:nvSpPr>
          <p:cNvPr id="3" name="Content Placeholder 2"/>
          <p:cNvSpPr>
            <a:spLocks noGrp="1"/>
          </p:cNvSpPr>
          <p:nvPr>
            <p:ph idx="1"/>
          </p:nvPr>
        </p:nvSpPr>
        <p:spPr>
          <a:xfrm>
            <a:off x="838200" y="1167618"/>
            <a:ext cx="10515600" cy="5009346"/>
          </a:xfrm>
        </p:spPr>
        <p:txBody>
          <a:bodyPr>
            <a:normAutofit/>
          </a:bodyPr>
          <a:lstStyle/>
          <a:p>
            <a:pPr>
              <a:lnSpc>
                <a:spcPct val="100000"/>
              </a:lnSpc>
            </a:pPr>
            <a:r>
              <a:rPr dirty="0"/>
              <a:t>Development Methodology</a:t>
            </a:r>
            <a:endParaRPr lang="en-US" sz="1400" dirty="0">
              <a:solidFill>
                <a:prstClr val="black"/>
              </a:solidFill>
            </a:endParaRPr>
          </a:p>
          <a:p>
            <a:pPr marL="0" indent="0">
              <a:lnSpc>
                <a:spcPct val="100000"/>
              </a:lnSpc>
              <a:buNone/>
            </a:pPr>
            <a:r>
              <a:rPr lang="en-US" sz="1400" dirty="0">
                <a:solidFill>
                  <a:prstClr val="black"/>
                </a:solidFill>
              </a:rPr>
              <a:t>The development process followed an iterative and incremental approach, with clear phases and milestones. The workflow diagram illustrates the development lifecycle.</a:t>
            </a:r>
          </a:p>
          <a:p>
            <a:pPr marL="0" indent="0">
              <a:buNone/>
            </a:pPr>
            <a:endParaRPr lang="en-US" sz="1500" dirty="0">
              <a:solidFill>
                <a:prstClr val="black"/>
              </a:solidFill>
            </a:endParaRPr>
          </a:p>
        </p:txBody>
      </p:sp>
      <p:sp>
        <p:nvSpPr>
          <p:cNvPr id="4" name="Slide Number Placeholder 3">
            <a:extLst>
              <a:ext uri="{FF2B5EF4-FFF2-40B4-BE49-F238E27FC236}">
                <a16:creationId xmlns:a16="http://schemas.microsoft.com/office/drawing/2014/main" id="{0E8D9DF4-7986-0103-7E21-2AB49E8237CF}"/>
              </a:ext>
            </a:extLst>
          </p:cNvPr>
          <p:cNvSpPr>
            <a:spLocks noGrp="1"/>
          </p:cNvSpPr>
          <p:nvPr>
            <p:ph type="sldNum" sz="quarter" idx="12"/>
          </p:nvPr>
        </p:nvSpPr>
        <p:spPr/>
        <p:txBody>
          <a:bodyPr/>
          <a:lstStyle/>
          <a:p>
            <a:fld id="{45C00377-489B-40EC-B059-26BDDD2E89B9}" type="slidenum">
              <a:rPr lang="en-US" smtClean="0"/>
              <a:pPr/>
              <a:t>32</a:t>
            </a:fld>
            <a:endParaRPr lang="en-US" dirty="0"/>
          </a:p>
        </p:txBody>
      </p:sp>
      <p:sp>
        <p:nvSpPr>
          <p:cNvPr id="5" name="Footer Placeholder 4">
            <a:extLst>
              <a:ext uri="{FF2B5EF4-FFF2-40B4-BE49-F238E27FC236}">
                <a16:creationId xmlns:a16="http://schemas.microsoft.com/office/drawing/2014/main" id="{287A057B-2B89-CF23-62A6-CA7DF9C5EC27}"/>
              </a:ext>
            </a:extLst>
          </p:cNvPr>
          <p:cNvSpPr>
            <a:spLocks noGrp="1"/>
          </p:cNvSpPr>
          <p:nvPr>
            <p:ph type="ftr" sz="quarter" idx="11"/>
          </p:nvPr>
        </p:nvSpPr>
        <p:spPr/>
        <p:txBody>
          <a:bodyPr/>
          <a:lstStyle/>
          <a:p>
            <a:r>
              <a:rPr lang="en-US" b="1" dirty="0"/>
              <a:t>House Rent Management System</a:t>
            </a:r>
            <a:endParaRPr lang="en-US" dirty="0"/>
          </a:p>
        </p:txBody>
      </p:sp>
      <p:pic>
        <p:nvPicPr>
          <p:cNvPr id="7" name="Picture 6" descr="A diagram of a software development process&#10;&#10;Description automatically generated">
            <a:extLst>
              <a:ext uri="{FF2B5EF4-FFF2-40B4-BE49-F238E27FC236}">
                <a16:creationId xmlns:a16="http://schemas.microsoft.com/office/drawing/2014/main" id="{E14763C7-05C3-AE69-7046-1AAE166D9EDF}"/>
              </a:ext>
            </a:extLst>
          </p:cNvPr>
          <p:cNvPicPr>
            <a:picLocks noChangeAspect="1"/>
          </p:cNvPicPr>
          <p:nvPr/>
        </p:nvPicPr>
        <p:blipFill>
          <a:blip r:embed="rId2"/>
          <a:stretch>
            <a:fillRect/>
          </a:stretch>
        </p:blipFill>
        <p:spPr>
          <a:xfrm>
            <a:off x="5046717" y="1962444"/>
            <a:ext cx="3812344" cy="4895556"/>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Implementation</a:t>
            </a:r>
          </a:p>
        </p:txBody>
      </p:sp>
      <p:sp>
        <p:nvSpPr>
          <p:cNvPr id="3" name="Content Placeholder 2"/>
          <p:cNvSpPr>
            <a:spLocks noGrp="1"/>
          </p:cNvSpPr>
          <p:nvPr>
            <p:ph idx="1"/>
          </p:nvPr>
        </p:nvSpPr>
        <p:spPr/>
        <p:txBody>
          <a:bodyPr>
            <a:normAutofit/>
          </a:bodyPr>
          <a:lstStyle/>
          <a:p>
            <a:pPr>
              <a:lnSpc>
                <a:spcPct val="140000"/>
              </a:lnSpc>
            </a:pPr>
            <a:r>
              <a:rPr sz="2800" dirty="0"/>
              <a:t>Programming Languages &amp; Frameworks Used</a:t>
            </a:r>
            <a:endParaRPr lang="en-US" sz="2800" dirty="0"/>
          </a:p>
          <a:p>
            <a:r>
              <a:rPr lang="en-US" sz="1400" b="1" dirty="0"/>
              <a:t>Programming Languages</a:t>
            </a:r>
            <a:r>
              <a:rPr lang="en-US" sz="1400" dirty="0"/>
              <a:t>:</a:t>
            </a:r>
          </a:p>
          <a:p>
            <a:pPr lvl="1">
              <a:buFont typeface="Wingdings" panose="05000000000000000000" pitchFamily="2" charset="2"/>
              <a:buChar char="§"/>
            </a:pPr>
            <a:r>
              <a:rPr lang="en-US" sz="1400" b="1" dirty="0"/>
              <a:t>C#</a:t>
            </a:r>
            <a:r>
              <a:rPr lang="en-US" sz="1400" dirty="0"/>
              <a:t>: Primary language used for back-end development in ASP.NET Core Web API.</a:t>
            </a:r>
          </a:p>
          <a:p>
            <a:pPr lvl="1">
              <a:buFont typeface="Wingdings" panose="05000000000000000000" pitchFamily="2" charset="2"/>
              <a:buChar char="§"/>
            </a:pPr>
            <a:r>
              <a:rPr lang="en-US" sz="1400" b="1" dirty="0"/>
              <a:t>JavaScript: </a:t>
            </a:r>
            <a:r>
              <a:rPr lang="en-US" sz="1400" dirty="0"/>
              <a:t>For front-end development in React.</a:t>
            </a:r>
          </a:p>
          <a:p>
            <a:r>
              <a:rPr lang="en-US" sz="1400" b="1" dirty="0"/>
              <a:t>Frameworks</a:t>
            </a:r>
            <a:r>
              <a:rPr lang="en-US" sz="1400" dirty="0"/>
              <a:t>:</a:t>
            </a:r>
          </a:p>
          <a:p>
            <a:pPr lvl="1">
              <a:buFont typeface="Wingdings" panose="05000000000000000000" pitchFamily="2" charset="2"/>
              <a:buChar char="§"/>
            </a:pPr>
            <a:r>
              <a:rPr lang="en-US" sz="1400" b="1" dirty="0"/>
              <a:t>.NET 9.0</a:t>
            </a:r>
            <a:r>
              <a:rPr lang="en-US" sz="1400" dirty="0"/>
              <a:t>: Modern, cross-platform framework for building web APIs.</a:t>
            </a:r>
          </a:p>
          <a:p>
            <a:pPr lvl="1">
              <a:buFont typeface="Wingdings" panose="05000000000000000000" pitchFamily="2" charset="2"/>
              <a:buChar char="§"/>
            </a:pPr>
            <a:r>
              <a:rPr lang="en-US" sz="1400" b="1" dirty="0"/>
              <a:t>ASP.NET Core Web API</a:t>
            </a:r>
            <a:r>
              <a:rPr lang="en-US" sz="1400" dirty="0"/>
              <a:t>: Framework for building RESTful services.</a:t>
            </a:r>
          </a:p>
          <a:p>
            <a:pPr lvl="1">
              <a:buFont typeface="Wingdings" panose="05000000000000000000" pitchFamily="2" charset="2"/>
              <a:buChar char="§"/>
            </a:pPr>
            <a:r>
              <a:rPr lang="en-US" sz="1400" b="1" dirty="0"/>
              <a:t>Entity Framework Core 9.0</a:t>
            </a:r>
            <a:r>
              <a:rPr lang="en-US" sz="1400" dirty="0"/>
              <a:t>: Object-relational mapping (ORM) for interacting with the database in a more structured and efficient way.</a:t>
            </a:r>
          </a:p>
          <a:p>
            <a:pPr lvl="1">
              <a:buFont typeface="Wingdings" panose="05000000000000000000" pitchFamily="2" charset="2"/>
              <a:buChar char="§"/>
            </a:pPr>
            <a:r>
              <a:rPr lang="en-US" sz="1400" b="1" dirty="0"/>
              <a:t>React 19.1</a:t>
            </a:r>
            <a:r>
              <a:rPr lang="en-US" sz="1400" dirty="0"/>
              <a:t>: For building the web site (front end).</a:t>
            </a:r>
          </a:p>
          <a:p>
            <a:pPr lvl="1">
              <a:buFont typeface="Wingdings" panose="05000000000000000000" pitchFamily="2" charset="2"/>
              <a:buChar char="§"/>
            </a:pPr>
            <a:r>
              <a:rPr lang="en-US" sz="1400" b="1"/>
              <a:t>Bootstrap 5.3</a:t>
            </a:r>
            <a:r>
              <a:rPr lang="en-US" sz="1400"/>
              <a:t>: CSS framework for responsive design.</a:t>
            </a:r>
            <a:endParaRPr lang="en-US" sz="1400" dirty="0"/>
          </a:p>
          <a:p>
            <a:r>
              <a:rPr lang="en-US" sz="1400" b="1" dirty="0"/>
              <a:t>Database</a:t>
            </a:r>
            <a:r>
              <a:rPr lang="en-US" sz="1400" dirty="0"/>
              <a:t>:</a:t>
            </a:r>
          </a:p>
          <a:p>
            <a:pPr lvl="1">
              <a:buFont typeface="Wingdings" panose="05000000000000000000" pitchFamily="2" charset="2"/>
              <a:buChar char="§"/>
            </a:pPr>
            <a:r>
              <a:rPr lang="en-US" sz="1400" b="1" dirty="0"/>
              <a:t>MS SQL Server</a:t>
            </a:r>
            <a:r>
              <a:rPr lang="en-US" sz="1400" dirty="0"/>
              <a:t> for relational data storage (e.g., user, property).</a:t>
            </a:r>
          </a:p>
          <a:p>
            <a:pPr marL="0" indent="0">
              <a:lnSpc>
                <a:spcPct val="140000"/>
              </a:lnSpc>
              <a:buNone/>
            </a:pPr>
            <a:endParaRPr sz="2800" dirty="0"/>
          </a:p>
        </p:txBody>
      </p:sp>
      <p:sp>
        <p:nvSpPr>
          <p:cNvPr id="4" name="Slide Number Placeholder 3">
            <a:extLst>
              <a:ext uri="{FF2B5EF4-FFF2-40B4-BE49-F238E27FC236}">
                <a16:creationId xmlns:a16="http://schemas.microsoft.com/office/drawing/2014/main" id="{0E8D9DF4-7986-0103-7E21-2AB49E8237CF}"/>
              </a:ext>
            </a:extLst>
          </p:cNvPr>
          <p:cNvSpPr>
            <a:spLocks noGrp="1"/>
          </p:cNvSpPr>
          <p:nvPr>
            <p:ph type="sldNum" sz="quarter" idx="12"/>
          </p:nvPr>
        </p:nvSpPr>
        <p:spPr/>
        <p:txBody>
          <a:bodyPr/>
          <a:lstStyle/>
          <a:p>
            <a:fld id="{45C00377-489B-40EC-B059-26BDDD2E89B9}" type="slidenum">
              <a:rPr lang="en-US" smtClean="0"/>
              <a:pPr/>
              <a:t>33</a:t>
            </a:fld>
            <a:endParaRPr lang="en-US" dirty="0"/>
          </a:p>
        </p:txBody>
      </p:sp>
      <p:sp>
        <p:nvSpPr>
          <p:cNvPr id="5" name="Footer Placeholder 4">
            <a:extLst>
              <a:ext uri="{FF2B5EF4-FFF2-40B4-BE49-F238E27FC236}">
                <a16:creationId xmlns:a16="http://schemas.microsoft.com/office/drawing/2014/main" id="{287A057B-2B89-CF23-62A6-CA7DF9C5EC27}"/>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5535622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Testing &amp; Debugging</a:t>
            </a:r>
          </a:p>
        </p:txBody>
      </p:sp>
      <p:sp>
        <p:nvSpPr>
          <p:cNvPr id="3" name="Content Placeholder 2"/>
          <p:cNvSpPr>
            <a:spLocks noGrp="1"/>
          </p:cNvSpPr>
          <p:nvPr>
            <p:ph idx="1"/>
          </p:nvPr>
        </p:nvSpPr>
        <p:spPr/>
        <p:txBody>
          <a:bodyPr>
            <a:normAutofit/>
          </a:bodyPr>
          <a:lstStyle/>
          <a:p>
            <a:r>
              <a:rPr dirty="0"/>
              <a:t>Types of Testing Conducted</a:t>
            </a:r>
            <a:endParaRPr lang="en-US" dirty="0"/>
          </a:p>
          <a:p>
            <a:pPr lvl="1">
              <a:buFont typeface="Courier New" panose="02070309020205020404" pitchFamily="49" charset="0"/>
              <a:buChar char="o"/>
            </a:pPr>
            <a:r>
              <a:rPr lang="en-US" sz="1400" b="1" dirty="0"/>
              <a:t>Unit Testing: </a:t>
            </a:r>
            <a:r>
              <a:rPr lang="en-US" sz="1400" dirty="0"/>
              <a:t>Unit tests were developed for critical business logic components, particularly service layer methods. The </a:t>
            </a:r>
            <a:r>
              <a:rPr lang="en-US" sz="1400" dirty="0" err="1"/>
              <a:t>xUnit</a:t>
            </a:r>
            <a:r>
              <a:rPr lang="en-US" sz="1400" dirty="0"/>
              <a:t> testing framework was used for backend unit tests.</a:t>
            </a:r>
          </a:p>
          <a:p>
            <a:pPr lvl="1">
              <a:buFont typeface="Courier New" panose="02070309020205020404" pitchFamily="49" charset="0"/>
              <a:buChar char="o"/>
            </a:pPr>
            <a:r>
              <a:rPr lang="en-US" sz="1400" b="1" dirty="0"/>
              <a:t>Integration Testing: </a:t>
            </a:r>
            <a:r>
              <a:rPr lang="en-US" sz="1400" dirty="0"/>
              <a:t>Integration tests verified the interaction between different system components (Database, API, Front End)</a:t>
            </a:r>
          </a:p>
          <a:p>
            <a:pPr lvl="1">
              <a:buFont typeface="Courier New" panose="02070309020205020404" pitchFamily="49" charset="0"/>
              <a:buChar char="o"/>
            </a:pPr>
            <a:r>
              <a:rPr lang="en-US" sz="1400" b="1" dirty="0"/>
              <a:t>System Testing: </a:t>
            </a:r>
            <a:r>
              <a:rPr lang="en-US" sz="1400" dirty="0"/>
              <a:t>System testing evaluated the complete system functionality.</a:t>
            </a:r>
            <a:endParaRPr sz="1400" dirty="0"/>
          </a:p>
          <a:p>
            <a:r>
              <a:rPr dirty="0"/>
              <a:t>Test Results</a:t>
            </a:r>
            <a:endParaRPr lang="en-US" dirty="0"/>
          </a:p>
          <a:p>
            <a:pPr marL="0" indent="0">
              <a:buNone/>
            </a:pPr>
            <a:r>
              <a:rPr lang="en-US" sz="1400" dirty="0"/>
              <a:t>All core functionalities were successfully tested and verified:</a:t>
            </a:r>
          </a:p>
          <a:p>
            <a:pPr marR="0" lvl="1">
              <a:spcAft>
                <a:spcPts val="0"/>
              </a:spcAft>
              <a:buFont typeface="Courier New" panose="02070309020205020404" pitchFamily="49" charset="0"/>
              <a:buChar char="o"/>
            </a:pPr>
            <a:r>
              <a:rPr lang="en-US" sz="1500" dirty="0"/>
              <a:t>User registration and authentication: 100% pass rate</a:t>
            </a:r>
          </a:p>
          <a:p>
            <a:pPr marR="0" lvl="1">
              <a:spcAft>
                <a:spcPts val="0"/>
              </a:spcAft>
              <a:buFont typeface="Courier New" panose="02070309020205020404" pitchFamily="49" charset="0"/>
              <a:buChar char="o"/>
            </a:pPr>
            <a:r>
              <a:rPr lang="en-US" sz="1500" dirty="0"/>
              <a:t>Property CRUD operations: 100% pass rate</a:t>
            </a:r>
          </a:p>
          <a:p>
            <a:pPr marR="0" lvl="1">
              <a:spcAft>
                <a:spcPts val="0"/>
              </a:spcAft>
              <a:buFont typeface="Courier New" panose="02070309020205020404" pitchFamily="49" charset="0"/>
              <a:buChar char="o"/>
            </a:pPr>
            <a:r>
              <a:rPr lang="en-US" sz="1500" dirty="0"/>
              <a:t>Lease management: 100% pass rate</a:t>
            </a:r>
          </a:p>
          <a:p>
            <a:pPr marR="0" lvl="1">
              <a:spcAft>
                <a:spcPts val="0"/>
              </a:spcAft>
              <a:buFont typeface="Courier New" panose="02070309020205020404" pitchFamily="49" charset="0"/>
              <a:buChar char="o"/>
            </a:pPr>
            <a:r>
              <a:rPr lang="en-US" sz="1500" dirty="0"/>
              <a:t>Payment operations: 100% pass rate</a:t>
            </a:r>
          </a:p>
          <a:p>
            <a:pPr marR="0" lvl="1">
              <a:spcAft>
                <a:spcPts val="0"/>
              </a:spcAft>
              <a:buFont typeface="Courier New" panose="02070309020205020404" pitchFamily="49" charset="0"/>
              <a:buChar char="o"/>
            </a:pPr>
            <a:r>
              <a:rPr lang="en-US" sz="1500" dirty="0"/>
              <a:t>Maintenance requests: 100% pass </a:t>
            </a:r>
            <a:r>
              <a:rPr lang="en-US" sz="1500" dirty="0" smtClean="0"/>
              <a:t>rate</a:t>
            </a:r>
            <a:endParaRPr lang="en-US" sz="1500" dirty="0"/>
          </a:p>
        </p:txBody>
      </p:sp>
      <p:sp>
        <p:nvSpPr>
          <p:cNvPr id="4" name="Slide Number Placeholder 3">
            <a:extLst>
              <a:ext uri="{FF2B5EF4-FFF2-40B4-BE49-F238E27FC236}">
                <a16:creationId xmlns:a16="http://schemas.microsoft.com/office/drawing/2014/main" id="{176F8600-19C9-7DF9-7AB1-6673A1E88EB8}"/>
              </a:ext>
            </a:extLst>
          </p:cNvPr>
          <p:cNvSpPr>
            <a:spLocks noGrp="1"/>
          </p:cNvSpPr>
          <p:nvPr>
            <p:ph type="sldNum" sz="quarter" idx="12"/>
          </p:nvPr>
        </p:nvSpPr>
        <p:spPr/>
        <p:txBody>
          <a:bodyPr/>
          <a:lstStyle/>
          <a:p>
            <a:fld id="{45C00377-489B-40EC-B059-26BDDD2E89B9}" type="slidenum">
              <a:rPr lang="en-US" smtClean="0"/>
              <a:pPr/>
              <a:t>34</a:t>
            </a:fld>
            <a:endParaRPr lang="en-US" dirty="0"/>
          </a:p>
        </p:txBody>
      </p:sp>
      <p:sp>
        <p:nvSpPr>
          <p:cNvPr id="5" name="Footer Placeholder 4">
            <a:extLst>
              <a:ext uri="{FF2B5EF4-FFF2-40B4-BE49-F238E27FC236}">
                <a16:creationId xmlns:a16="http://schemas.microsoft.com/office/drawing/2014/main" id="{4E16492B-C129-7F19-B703-E507A5988A3F}"/>
              </a:ext>
            </a:extLst>
          </p:cNvPr>
          <p:cNvSpPr>
            <a:spLocks noGrp="1"/>
          </p:cNvSpPr>
          <p:nvPr>
            <p:ph type="ftr" sz="quarter" idx="11"/>
          </p:nvPr>
        </p:nvSpPr>
        <p:spPr/>
        <p:txBody>
          <a:bodyPr/>
          <a:lstStyle/>
          <a:p>
            <a:r>
              <a:rPr lang="en-US" b="1" dirty="0"/>
              <a:t>House Rent Management System</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Deployment &amp; Hosting</a:t>
            </a:r>
          </a:p>
        </p:txBody>
      </p:sp>
      <p:sp>
        <p:nvSpPr>
          <p:cNvPr id="3" name="Content Placeholder 2"/>
          <p:cNvSpPr>
            <a:spLocks noGrp="1"/>
          </p:cNvSpPr>
          <p:nvPr>
            <p:ph idx="1"/>
          </p:nvPr>
        </p:nvSpPr>
        <p:spPr/>
        <p:txBody>
          <a:bodyPr>
            <a:normAutofit/>
          </a:bodyPr>
          <a:lstStyle/>
          <a:p>
            <a:r>
              <a:rPr sz="2000" dirty="0"/>
              <a:t>How the software is deployed (Cloud, Local Server, Web, Mobile)</a:t>
            </a:r>
            <a:endParaRPr lang="en-US" sz="2000" dirty="0"/>
          </a:p>
          <a:p>
            <a:pPr marL="0" indent="0">
              <a:buNone/>
            </a:pPr>
            <a:r>
              <a:rPr lang="en-US" sz="1400" dirty="0"/>
              <a:t>The system is currently configured for local development:</a:t>
            </a:r>
          </a:p>
          <a:p>
            <a:pPr lvl="1">
              <a:buFont typeface="Courier New" panose="02070309020205020404" pitchFamily="49" charset="0"/>
              <a:buChar char="o"/>
            </a:pPr>
            <a:r>
              <a:rPr lang="en-US" sz="1400" b="1" dirty="0"/>
              <a:t>Backend: </a:t>
            </a:r>
            <a:r>
              <a:rPr lang="en-US" sz="1400" dirty="0"/>
              <a:t>Runs on “http://localhost:5286” or  “https://localhost:7194”</a:t>
            </a:r>
          </a:p>
          <a:p>
            <a:pPr lvl="1">
              <a:buFont typeface="Courier New" panose="02070309020205020404" pitchFamily="49" charset="0"/>
              <a:buChar char="o"/>
            </a:pPr>
            <a:r>
              <a:rPr lang="en-US" sz="1400" b="1" dirty="0"/>
              <a:t>Frontend</a:t>
            </a:r>
            <a:r>
              <a:rPr lang="en-US" sz="1400" dirty="0"/>
              <a:t>: Runs on “http://localhost:56127” </a:t>
            </a:r>
          </a:p>
          <a:p>
            <a:pPr lvl="1">
              <a:buFont typeface="Courier New" panose="02070309020205020404" pitchFamily="49" charset="0"/>
              <a:buChar char="o"/>
            </a:pPr>
            <a:r>
              <a:rPr lang="en-US" sz="1400" b="1" dirty="0"/>
              <a:t>Database: </a:t>
            </a:r>
            <a:r>
              <a:rPr lang="en-US" sz="1400" dirty="0"/>
              <a:t>SQL Server on local machine </a:t>
            </a:r>
          </a:p>
          <a:p>
            <a:pPr lvl="1">
              <a:buFont typeface="Courier New" panose="02070309020205020404" pitchFamily="49" charset="0"/>
              <a:buChar char="o"/>
            </a:pPr>
            <a:r>
              <a:rPr lang="en-US" sz="1400" b="1" dirty="0"/>
              <a:t>File Storage: </a:t>
            </a:r>
            <a:r>
              <a:rPr lang="en-US" sz="1400" dirty="0"/>
              <a:t>Local file system at “D:/</a:t>
            </a:r>
            <a:r>
              <a:rPr lang="en-US" sz="1400" dirty="0" err="1"/>
              <a:t>FileStorage</a:t>
            </a:r>
            <a:r>
              <a:rPr lang="en-US" sz="1400" dirty="0"/>
              <a:t>”</a:t>
            </a:r>
          </a:p>
          <a:p>
            <a:pPr>
              <a:buFontTx/>
              <a:buChar char="-"/>
            </a:pPr>
            <a:r>
              <a:rPr lang="en-US" dirty="0"/>
              <a:t>Hosting Platform</a:t>
            </a:r>
          </a:p>
          <a:p>
            <a:pPr marL="0" indent="0">
              <a:buNone/>
            </a:pPr>
            <a:r>
              <a:rPr lang="en-US" sz="1400" dirty="0"/>
              <a:t>Windows Server:</a:t>
            </a:r>
          </a:p>
          <a:p>
            <a:pPr lvl="1">
              <a:buFont typeface="Courier New" panose="02070309020205020404" pitchFamily="49" charset="0"/>
              <a:buChar char="o"/>
            </a:pPr>
            <a:r>
              <a:rPr lang="en-US" sz="1400" b="1" dirty="0"/>
              <a:t>IIS (Internet Information Services): </a:t>
            </a:r>
            <a:r>
              <a:rPr lang="en-US" sz="1400" dirty="0"/>
              <a:t>Web server for hosting both frontend and backend</a:t>
            </a:r>
          </a:p>
          <a:p>
            <a:pPr lvl="1">
              <a:buFont typeface="Courier New" panose="02070309020205020404" pitchFamily="49" charset="0"/>
              <a:buChar char="o"/>
            </a:pPr>
            <a:r>
              <a:rPr lang="en-US" sz="1400" b="1" dirty="0"/>
              <a:t>SQL Server: </a:t>
            </a:r>
            <a:r>
              <a:rPr lang="en-US" sz="1400" dirty="0"/>
              <a:t>On-premises database server</a:t>
            </a:r>
          </a:p>
          <a:p>
            <a:pPr lvl="1">
              <a:buFont typeface="Courier New" panose="02070309020205020404" pitchFamily="49" charset="0"/>
              <a:buChar char="o"/>
            </a:pPr>
            <a:r>
              <a:rPr lang="en-US" sz="1400" b="1" dirty="0"/>
              <a:t>Windows File Server: </a:t>
            </a:r>
            <a:r>
              <a:rPr lang="en-US" sz="1400" dirty="0"/>
              <a:t>For file storage</a:t>
            </a:r>
            <a:endParaRPr sz="1400" dirty="0"/>
          </a:p>
        </p:txBody>
      </p:sp>
      <p:sp>
        <p:nvSpPr>
          <p:cNvPr id="4" name="Slide Number Placeholder 3">
            <a:extLst>
              <a:ext uri="{FF2B5EF4-FFF2-40B4-BE49-F238E27FC236}">
                <a16:creationId xmlns:a16="http://schemas.microsoft.com/office/drawing/2014/main" id="{8C906C6E-D9D1-268D-E328-02A8B5C9E5F2}"/>
              </a:ext>
            </a:extLst>
          </p:cNvPr>
          <p:cNvSpPr>
            <a:spLocks noGrp="1"/>
          </p:cNvSpPr>
          <p:nvPr>
            <p:ph type="sldNum" sz="quarter" idx="12"/>
          </p:nvPr>
        </p:nvSpPr>
        <p:spPr/>
        <p:txBody>
          <a:bodyPr/>
          <a:lstStyle/>
          <a:p>
            <a:fld id="{45C00377-489B-40EC-B059-26BDDD2E89B9}" type="slidenum">
              <a:rPr lang="en-US" smtClean="0"/>
              <a:pPr/>
              <a:t>35</a:t>
            </a:fld>
            <a:endParaRPr lang="en-US" dirty="0"/>
          </a:p>
        </p:txBody>
      </p:sp>
      <p:sp>
        <p:nvSpPr>
          <p:cNvPr id="5" name="Footer Placeholder 4">
            <a:extLst>
              <a:ext uri="{FF2B5EF4-FFF2-40B4-BE49-F238E27FC236}">
                <a16:creationId xmlns:a16="http://schemas.microsoft.com/office/drawing/2014/main" id="{FED3DEEC-44D1-5EA0-3ACE-F47F2E5ADC97}"/>
              </a:ext>
            </a:extLst>
          </p:cNvPr>
          <p:cNvSpPr>
            <a:spLocks noGrp="1"/>
          </p:cNvSpPr>
          <p:nvPr>
            <p:ph type="ftr" sz="quarter" idx="11"/>
          </p:nvPr>
        </p:nvSpPr>
        <p:spPr/>
        <p:txBody>
          <a:bodyPr/>
          <a:lstStyle/>
          <a:p>
            <a:r>
              <a:rPr lang="en-US" b="1" dirty="0"/>
              <a:t>House Rent Management System</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Deployment &amp; Hosting</a:t>
            </a:r>
          </a:p>
        </p:txBody>
      </p:sp>
      <p:sp>
        <p:nvSpPr>
          <p:cNvPr id="3" name="Content Placeholder 2"/>
          <p:cNvSpPr>
            <a:spLocks noGrp="1"/>
          </p:cNvSpPr>
          <p:nvPr>
            <p:ph idx="1"/>
          </p:nvPr>
        </p:nvSpPr>
        <p:spPr/>
        <p:txBody>
          <a:bodyPr>
            <a:normAutofit lnSpcReduction="10000"/>
          </a:bodyPr>
          <a:lstStyle/>
          <a:p>
            <a:r>
              <a:rPr dirty="0"/>
              <a:t>Installation or Setup Process</a:t>
            </a:r>
            <a:endParaRPr lang="en-US" dirty="0"/>
          </a:p>
          <a:p>
            <a:pPr marL="0" indent="0">
              <a:buNone/>
            </a:pPr>
            <a:r>
              <a:rPr lang="en-US" sz="1400" dirty="0"/>
              <a:t>Before installation, ensure the following prerequisites are met:</a:t>
            </a:r>
          </a:p>
          <a:p>
            <a:pPr marL="0" indent="0">
              <a:buNone/>
            </a:pPr>
            <a:r>
              <a:rPr lang="en-US" sz="1400" b="1" dirty="0"/>
              <a:t>For Backend API:</a:t>
            </a:r>
          </a:p>
          <a:p>
            <a:pPr lvl="1">
              <a:lnSpc>
                <a:spcPct val="130000"/>
              </a:lnSpc>
              <a:buFont typeface="Courier New" panose="02070309020205020404" pitchFamily="49" charset="0"/>
              <a:buChar char="o"/>
            </a:pPr>
            <a:r>
              <a:rPr lang="en-US" sz="1400" dirty="0"/>
              <a:t>.</a:t>
            </a:r>
            <a:r>
              <a:rPr lang="en-US" sz="1500" dirty="0"/>
              <a:t>NET 9.0 SDK installed</a:t>
            </a:r>
          </a:p>
          <a:p>
            <a:pPr lvl="1">
              <a:lnSpc>
                <a:spcPct val="130000"/>
              </a:lnSpc>
              <a:buFont typeface="Courier New" panose="02070309020205020404" pitchFamily="49" charset="0"/>
              <a:buChar char="o"/>
            </a:pPr>
            <a:r>
              <a:rPr lang="en-US" sz="1500" dirty="0"/>
              <a:t>Windows, Linux, or macOS operating system</a:t>
            </a:r>
          </a:p>
          <a:p>
            <a:pPr marL="0" indent="0">
              <a:buNone/>
            </a:pPr>
            <a:r>
              <a:rPr lang="en-US" sz="1400" b="1" dirty="0"/>
              <a:t>For Frontend:</a:t>
            </a:r>
          </a:p>
          <a:p>
            <a:pPr lvl="1">
              <a:lnSpc>
                <a:spcPct val="130000"/>
              </a:lnSpc>
              <a:buFont typeface="Courier New" panose="02070309020205020404" pitchFamily="49" charset="0"/>
              <a:buChar char="o"/>
            </a:pPr>
            <a:r>
              <a:rPr lang="en-US" sz="1500" dirty="0"/>
              <a:t>Node.js 18.0 or later</a:t>
            </a:r>
          </a:p>
          <a:p>
            <a:pPr lvl="1">
              <a:lnSpc>
                <a:spcPct val="130000"/>
              </a:lnSpc>
              <a:buFont typeface="Courier New" panose="02070309020205020404" pitchFamily="49" charset="0"/>
              <a:buChar char="o"/>
            </a:pPr>
            <a:r>
              <a:rPr lang="en-US" sz="1500" dirty="0" err="1"/>
              <a:t>npm</a:t>
            </a:r>
            <a:r>
              <a:rPr lang="en-US" sz="1500" dirty="0"/>
              <a:t> (comes with Node.js) or yarn package manager</a:t>
            </a:r>
          </a:p>
          <a:p>
            <a:pPr lvl="1">
              <a:lnSpc>
                <a:spcPct val="130000"/>
              </a:lnSpc>
              <a:buFont typeface="Courier New" panose="02070309020205020404" pitchFamily="49" charset="0"/>
              <a:buChar char="o"/>
            </a:pPr>
            <a:r>
              <a:rPr lang="en-US" sz="1500" dirty="0"/>
              <a:t>Modern web browser for testing</a:t>
            </a:r>
          </a:p>
          <a:p>
            <a:pPr marL="0" indent="0">
              <a:buNone/>
            </a:pPr>
            <a:r>
              <a:rPr lang="en-US" sz="1400" b="1" dirty="0"/>
              <a:t>For Database:</a:t>
            </a:r>
          </a:p>
          <a:p>
            <a:pPr lvl="1">
              <a:lnSpc>
                <a:spcPct val="130000"/>
              </a:lnSpc>
              <a:buFont typeface="Courier New" panose="02070309020205020404" pitchFamily="49" charset="0"/>
              <a:buChar char="o"/>
            </a:pPr>
            <a:r>
              <a:rPr lang="en-US" sz="1500" dirty="0"/>
              <a:t>SQL Server instance running and accessible</a:t>
            </a:r>
          </a:p>
          <a:p>
            <a:pPr lvl="1">
              <a:lnSpc>
                <a:spcPct val="130000"/>
              </a:lnSpc>
              <a:buFont typeface="Courier New" panose="02070309020205020404" pitchFamily="49" charset="0"/>
              <a:buChar char="o"/>
            </a:pPr>
            <a:r>
              <a:rPr lang="en-US" sz="1500" dirty="0"/>
              <a:t>Database user with appropriate permissions</a:t>
            </a:r>
          </a:p>
          <a:p>
            <a:pPr lvl="1">
              <a:lnSpc>
                <a:spcPct val="130000"/>
              </a:lnSpc>
              <a:buFont typeface="Courier New" panose="02070309020205020404" pitchFamily="49" charset="0"/>
              <a:buChar char="o"/>
            </a:pPr>
            <a:r>
              <a:rPr lang="en-US" sz="1500" dirty="0"/>
              <a:t>Sufficient disk space for database and file storage</a:t>
            </a:r>
            <a:endParaRPr sz="1500" dirty="0"/>
          </a:p>
        </p:txBody>
      </p:sp>
      <p:sp>
        <p:nvSpPr>
          <p:cNvPr id="4" name="Slide Number Placeholder 3">
            <a:extLst>
              <a:ext uri="{FF2B5EF4-FFF2-40B4-BE49-F238E27FC236}">
                <a16:creationId xmlns:a16="http://schemas.microsoft.com/office/drawing/2014/main" id="{8C906C6E-D9D1-268D-E328-02A8B5C9E5F2}"/>
              </a:ext>
            </a:extLst>
          </p:cNvPr>
          <p:cNvSpPr>
            <a:spLocks noGrp="1"/>
          </p:cNvSpPr>
          <p:nvPr>
            <p:ph type="sldNum" sz="quarter" idx="12"/>
          </p:nvPr>
        </p:nvSpPr>
        <p:spPr/>
        <p:txBody>
          <a:bodyPr/>
          <a:lstStyle/>
          <a:p>
            <a:fld id="{45C00377-489B-40EC-B059-26BDDD2E89B9}" type="slidenum">
              <a:rPr lang="en-US" smtClean="0"/>
              <a:pPr/>
              <a:t>36</a:t>
            </a:fld>
            <a:endParaRPr lang="en-US" dirty="0"/>
          </a:p>
        </p:txBody>
      </p:sp>
      <p:sp>
        <p:nvSpPr>
          <p:cNvPr id="5" name="Footer Placeholder 4">
            <a:extLst>
              <a:ext uri="{FF2B5EF4-FFF2-40B4-BE49-F238E27FC236}">
                <a16:creationId xmlns:a16="http://schemas.microsoft.com/office/drawing/2014/main" id="{FED3DEEC-44D1-5EA0-3ACE-F47F2E5ADC97}"/>
              </a:ext>
            </a:extLst>
          </p:cNvPr>
          <p:cNvSpPr>
            <a:spLocks noGrp="1"/>
          </p:cNvSpPr>
          <p:nvPr>
            <p:ph type="ftr" sz="quarter" idx="11"/>
          </p:nvPr>
        </p:nvSpPr>
        <p:spPr/>
        <p:txBody>
          <a:bodyPr/>
          <a:lstStyle/>
          <a:p>
            <a:r>
              <a:rPr lang="en-US" b="1" dirty="0"/>
              <a:t>House Rent Management System</a:t>
            </a:r>
            <a:endParaRPr lang="en-US" dirty="0"/>
          </a:p>
        </p:txBody>
      </p:sp>
    </p:spTree>
    <p:extLst>
      <p:ext uri="{BB962C8B-B14F-4D97-AF65-F5344CB8AC3E}">
        <p14:creationId xmlns:p14="http://schemas.microsoft.com/office/powerpoint/2010/main" val="1459640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Demonstration</a:t>
            </a:r>
          </a:p>
        </p:txBody>
      </p:sp>
      <p:sp>
        <p:nvSpPr>
          <p:cNvPr id="3" name="Content Placeholder 2"/>
          <p:cNvSpPr>
            <a:spLocks noGrp="1"/>
          </p:cNvSpPr>
          <p:nvPr>
            <p:ph idx="1"/>
          </p:nvPr>
        </p:nvSpPr>
        <p:spPr/>
        <p:txBody>
          <a:bodyPr/>
          <a:lstStyle/>
          <a:p>
            <a:r>
              <a:t>Live Demo of the Software</a:t>
            </a:r>
          </a:p>
          <a:p>
            <a:r>
              <a:t>Show Key Functionalities</a:t>
            </a:r>
          </a:p>
          <a:p>
            <a:r>
              <a:t>Walkthrough of the User Interface</a:t>
            </a:r>
          </a:p>
        </p:txBody>
      </p:sp>
      <p:sp>
        <p:nvSpPr>
          <p:cNvPr id="4" name="Slide Number Placeholder 3">
            <a:extLst>
              <a:ext uri="{FF2B5EF4-FFF2-40B4-BE49-F238E27FC236}">
                <a16:creationId xmlns:a16="http://schemas.microsoft.com/office/drawing/2014/main" id="{5A7CAED2-B7A8-A9EE-CEB6-F32760D2E631}"/>
              </a:ext>
            </a:extLst>
          </p:cNvPr>
          <p:cNvSpPr>
            <a:spLocks noGrp="1"/>
          </p:cNvSpPr>
          <p:nvPr>
            <p:ph type="sldNum" sz="quarter" idx="12"/>
          </p:nvPr>
        </p:nvSpPr>
        <p:spPr/>
        <p:txBody>
          <a:bodyPr/>
          <a:lstStyle/>
          <a:p>
            <a:fld id="{45C00377-489B-40EC-B059-26BDDD2E89B9}" type="slidenum">
              <a:rPr lang="en-US" smtClean="0"/>
              <a:pPr/>
              <a:t>37</a:t>
            </a:fld>
            <a:endParaRPr lang="en-US" dirty="0"/>
          </a:p>
        </p:txBody>
      </p:sp>
      <p:sp>
        <p:nvSpPr>
          <p:cNvPr id="5" name="Footer Placeholder 4">
            <a:extLst>
              <a:ext uri="{FF2B5EF4-FFF2-40B4-BE49-F238E27FC236}">
                <a16:creationId xmlns:a16="http://schemas.microsoft.com/office/drawing/2014/main" id="{B9AFAC84-4450-B9B6-0E9B-31F89E5C021F}"/>
              </a:ext>
            </a:extLst>
          </p:cNvPr>
          <p:cNvSpPr>
            <a:spLocks noGrp="1"/>
          </p:cNvSpPr>
          <p:nvPr>
            <p:ph type="ftr" sz="quarter" idx="11"/>
          </p:nvPr>
        </p:nvSpPr>
        <p:spPr/>
        <p:txBody>
          <a:bodyPr/>
          <a:lstStyle/>
          <a:p>
            <a:r>
              <a:rPr lang="en-US" b="1" dirty="0"/>
              <a:t>House Rent Management System</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Results &amp; Findings</a:t>
            </a:r>
          </a:p>
        </p:txBody>
      </p:sp>
      <p:sp>
        <p:nvSpPr>
          <p:cNvPr id="3" name="Content Placeholder 2"/>
          <p:cNvSpPr>
            <a:spLocks noGrp="1"/>
          </p:cNvSpPr>
          <p:nvPr>
            <p:ph idx="1"/>
          </p:nvPr>
        </p:nvSpPr>
        <p:spPr/>
        <p:txBody>
          <a:bodyPr>
            <a:normAutofit/>
          </a:bodyPr>
          <a:lstStyle/>
          <a:p>
            <a:r>
              <a:rPr lang="en-US" sz="1600" dirty="0"/>
              <a:t>Compared to traditional manual rental management approaches, the implemented system offers significant advantages:</a:t>
            </a:r>
          </a:p>
          <a:p>
            <a:pPr lvl="1">
              <a:lnSpc>
                <a:spcPct val="130000"/>
              </a:lnSpc>
              <a:buFont typeface="Courier New" panose="02070309020205020404" pitchFamily="49" charset="0"/>
              <a:buChar char="o"/>
            </a:pPr>
            <a:r>
              <a:rPr lang="en-US" sz="1400" b="1" dirty="0"/>
              <a:t>Automation: </a:t>
            </a:r>
            <a:r>
              <a:rPr lang="en-US" sz="1400" dirty="0"/>
              <a:t>Automated payment generation and reminders reduce manual effort</a:t>
            </a:r>
          </a:p>
          <a:p>
            <a:pPr lvl="1">
              <a:lnSpc>
                <a:spcPct val="130000"/>
              </a:lnSpc>
              <a:buFont typeface="Courier New" panose="02070309020205020404" pitchFamily="49" charset="0"/>
              <a:buChar char="o"/>
            </a:pPr>
            <a:r>
              <a:rPr lang="en-US" sz="1400" b="1" dirty="0"/>
              <a:t>Accessibility: </a:t>
            </a:r>
            <a:r>
              <a:rPr lang="en-US" sz="1400" dirty="0"/>
              <a:t>Web-based access from any device with internet connectivity</a:t>
            </a:r>
          </a:p>
          <a:p>
            <a:pPr lvl="1">
              <a:lnSpc>
                <a:spcPct val="130000"/>
              </a:lnSpc>
              <a:buFont typeface="Courier New" panose="02070309020205020404" pitchFamily="49" charset="0"/>
              <a:buChar char="o"/>
            </a:pPr>
            <a:r>
              <a:rPr lang="en-US" sz="1400" b="1" dirty="0"/>
              <a:t>Transparency: </a:t>
            </a:r>
            <a:r>
              <a:rPr lang="en-US" sz="1400" dirty="0"/>
              <a:t>Both parties have access to relevant information and history</a:t>
            </a:r>
          </a:p>
          <a:p>
            <a:pPr lvl="1">
              <a:lnSpc>
                <a:spcPct val="130000"/>
              </a:lnSpc>
              <a:buFont typeface="Courier New" panose="02070309020205020404" pitchFamily="49" charset="0"/>
              <a:buChar char="o"/>
            </a:pPr>
            <a:r>
              <a:rPr lang="en-US" sz="1400" b="1" dirty="0"/>
              <a:t>Efficiency: </a:t>
            </a:r>
            <a:r>
              <a:rPr lang="en-US" sz="1400" dirty="0"/>
              <a:t>Streamlined processes reduce time required for common tasks</a:t>
            </a:r>
          </a:p>
          <a:p>
            <a:pPr lvl="1">
              <a:lnSpc>
                <a:spcPct val="130000"/>
              </a:lnSpc>
              <a:buFont typeface="Courier New" panose="02070309020205020404" pitchFamily="49" charset="0"/>
              <a:buChar char="o"/>
            </a:pPr>
            <a:r>
              <a:rPr lang="en-US" sz="1400" b="1" dirty="0"/>
              <a:t>Accuracy: </a:t>
            </a:r>
            <a:r>
              <a:rPr lang="en-US" sz="1400" dirty="0"/>
              <a:t>Automated calculations and validations reduce human errors</a:t>
            </a:r>
          </a:p>
          <a:p>
            <a:pPr lvl="1">
              <a:lnSpc>
                <a:spcPct val="130000"/>
              </a:lnSpc>
              <a:buFont typeface="Courier New" panose="02070309020205020404" pitchFamily="49" charset="0"/>
              <a:buChar char="o"/>
            </a:pPr>
            <a:r>
              <a:rPr lang="en-US" sz="1400" b="1" dirty="0"/>
              <a:t>Documentation: </a:t>
            </a:r>
            <a:r>
              <a:rPr lang="en-US" sz="1400" dirty="0"/>
              <a:t>Digital storage of documents eliminates physical file management</a:t>
            </a:r>
            <a:endParaRPr sz="1400" dirty="0"/>
          </a:p>
        </p:txBody>
      </p:sp>
      <p:sp>
        <p:nvSpPr>
          <p:cNvPr id="4" name="Slide Number Placeholder 3">
            <a:extLst>
              <a:ext uri="{FF2B5EF4-FFF2-40B4-BE49-F238E27FC236}">
                <a16:creationId xmlns:a16="http://schemas.microsoft.com/office/drawing/2014/main" id="{219A0BBE-7277-BDE1-CB30-6E5A37BE71B3}"/>
              </a:ext>
            </a:extLst>
          </p:cNvPr>
          <p:cNvSpPr>
            <a:spLocks noGrp="1"/>
          </p:cNvSpPr>
          <p:nvPr>
            <p:ph type="sldNum" sz="quarter" idx="12"/>
          </p:nvPr>
        </p:nvSpPr>
        <p:spPr/>
        <p:txBody>
          <a:bodyPr/>
          <a:lstStyle/>
          <a:p>
            <a:fld id="{45C00377-489B-40EC-B059-26BDDD2E89B9}" type="slidenum">
              <a:rPr lang="en-US" smtClean="0"/>
              <a:pPr/>
              <a:t>38</a:t>
            </a:fld>
            <a:endParaRPr lang="en-US" dirty="0"/>
          </a:p>
        </p:txBody>
      </p:sp>
      <p:sp>
        <p:nvSpPr>
          <p:cNvPr id="5" name="Footer Placeholder 4">
            <a:extLst>
              <a:ext uri="{FF2B5EF4-FFF2-40B4-BE49-F238E27FC236}">
                <a16:creationId xmlns:a16="http://schemas.microsoft.com/office/drawing/2014/main" id="{3AC4317E-3F6A-5AAE-587F-CAC781AFA676}"/>
              </a:ext>
            </a:extLst>
          </p:cNvPr>
          <p:cNvSpPr>
            <a:spLocks noGrp="1"/>
          </p:cNvSpPr>
          <p:nvPr>
            <p:ph type="ftr" sz="quarter" idx="11"/>
          </p:nvPr>
        </p:nvSpPr>
        <p:spPr/>
        <p:txBody>
          <a:bodyPr/>
          <a:lstStyle/>
          <a:p>
            <a:r>
              <a:rPr lang="en-US" b="1" dirty="0"/>
              <a:t>House Rent Management System</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8534"/>
            <a:ext cx="10515600" cy="637198"/>
          </a:xfrm>
        </p:spPr>
        <p:txBody>
          <a:bodyPr anchor="ctr">
            <a:normAutofit/>
          </a:bodyPr>
          <a:lstStyle/>
          <a:p>
            <a:r>
              <a:rPr lang="en-US" dirty="0"/>
              <a:t>Future Enhancements</a:t>
            </a:r>
          </a:p>
        </p:txBody>
      </p:sp>
      <p:sp>
        <p:nvSpPr>
          <p:cNvPr id="4" name="Slide Number Placeholder 3">
            <a:extLst>
              <a:ext uri="{FF2B5EF4-FFF2-40B4-BE49-F238E27FC236}">
                <a16:creationId xmlns:a16="http://schemas.microsoft.com/office/drawing/2014/main" id="{022D2586-DBC7-2E97-4CCD-8EB89B5E9540}"/>
              </a:ext>
            </a:extLst>
          </p:cNvPr>
          <p:cNvSpPr>
            <a:spLocks noGrp="1"/>
          </p:cNvSpPr>
          <p:nvPr>
            <p:ph type="sldNum" sz="quarter" idx="12"/>
          </p:nvPr>
        </p:nvSpPr>
        <p:spPr>
          <a:xfrm>
            <a:off x="11353800" y="6356350"/>
            <a:ext cx="515080" cy="365125"/>
          </a:xfrm>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39</a:t>
            </a:fld>
            <a:endParaRPr lang="en-US"/>
          </a:p>
        </p:txBody>
      </p:sp>
      <p:sp>
        <p:nvSpPr>
          <p:cNvPr id="3" name="Footer Placeholder 2">
            <a:extLst>
              <a:ext uri="{FF2B5EF4-FFF2-40B4-BE49-F238E27FC236}">
                <a16:creationId xmlns:a16="http://schemas.microsoft.com/office/drawing/2014/main" id="{B3285984-B0BE-163A-CD50-CC5780BEBDF4}"/>
              </a:ext>
            </a:extLst>
          </p:cNvPr>
          <p:cNvSpPr>
            <a:spLocks noGrp="1"/>
          </p:cNvSpPr>
          <p:nvPr>
            <p:ph type="ftr" sz="quarter" idx="11"/>
          </p:nvPr>
        </p:nvSpPr>
        <p:spPr/>
        <p:txBody>
          <a:bodyPr/>
          <a:lstStyle/>
          <a:p>
            <a:r>
              <a:rPr lang="en-US" b="1" dirty="0"/>
              <a:t>House Rent Management System</a:t>
            </a:r>
            <a:endParaRPr lang="en-US" dirty="0"/>
          </a:p>
        </p:txBody>
      </p:sp>
      <p:sp>
        <p:nvSpPr>
          <p:cNvPr id="7" name="Content Placeholder 6">
            <a:extLst>
              <a:ext uri="{FF2B5EF4-FFF2-40B4-BE49-F238E27FC236}">
                <a16:creationId xmlns:a16="http://schemas.microsoft.com/office/drawing/2014/main" id="{461E4A73-0C2F-A661-A573-8D8E7011843A}"/>
              </a:ext>
            </a:extLst>
          </p:cNvPr>
          <p:cNvSpPr>
            <a:spLocks noGrp="1"/>
          </p:cNvSpPr>
          <p:nvPr>
            <p:ph idx="1"/>
          </p:nvPr>
        </p:nvSpPr>
        <p:spPr/>
        <p:txBody>
          <a:bodyPr>
            <a:normAutofit/>
          </a:bodyPr>
          <a:lstStyle/>
          <a:p>
            <a:r>
              <a:rPr lang="en-US" dirty="0"/>
              <a:t>There are several areas for future enhancement and research:</a:t>
            </a:r>
          </a:p>
          <a:p>
            <a:pPr lvl="1">
              <a:lnSpc>
                <a:spcPct val="150000"/>
              </a:lnSpc>
              <a:buFont typeface="Courier New" panose="02070309020205020404" pitchFamily="49" charset="0"/>
              <a:buChar char="o"/>
            </a:pPr>
            <a:r>
              <a:rPr lang="en-US" sz="1400" b="1" dirty="0"/>
              <a:t>Payment Gateway Integration: </a:t>
            </a:r>
            <a:r>
              <a:rPr lang="en-US" sz="1400" dirty="0"/>
              <a:t>Integration with payment gateways would enable direct online payment processing, eliminating the need for manual payment verification.</a:t>
            </a:r>
          </a:p>
          <a:p>
            <a:pPr lvl="1">
              <a:lnSpc>
                <a:spcPct val="150000"/>
              </a:lnSpc>
              <a:buFont typeface="Courier New" panose="02070309020205020404" pitchFamily="49" charset="0"/>
              <a:buChar char="o"/>
            </a:pPr>
            <a:r>
              <a:rPr lang="en-US" sz="1400" b="1" dirty="0"/>
              <a:t>Mobile Application Development: </a:t>
            </a:r>
            <a:r>
              <a:rPr lang="en-US" sz="1400" dirty="0"/>
              <a:t>Native mobile applications for iOS and Android would enhance accessibility and user convenience. </a:t>
            </a:r>
          </a:p>
          <a:p>
            <a:pPr lvl="1">
              <a:lnSpc>
                <a:spcPct val="150000"/>
              </a:lnSpc>
              <a:buFont typeface="Courier New" panose="02070309020205020404" pitchFamily="49" charset="0"/>
              <a:buChar char="o"/>
            </a:pPr>
            <a:r>
              <a:rPr lang="en-US" sz="1400" b="1" dirty="0"/>
              <a:t>Enhanced Communication Features: </a:t>
            </a:r>
            <a:r>
              <a:rPr lang="en-US" sz="1400" dirty="0"/>
              <a:t>Integration of in-app messaging, notification systems, and document sharing would improve communication between landlords and tenants. Real-time chat functionality could replace email communication.</a:t>
            </a:r>
          </a:p>
          <a:p>
            <a:pPr lvl="1">
              <a:lnSpc>
                <a:spcPct val="150000"/>
              </a:lnSpc>
              <a:buFont typeface="Courier New" panose="02070309020205020404" pitchFamily="49" charset="0"/>
              <a:buChar char="o"/>
            </a:pPr>
            <a:r>
              <a:rPr lang="en-US" sz="1400" b="1" dirty="0"/>
              <a:t>Advanced Search and Filtering: </a:t>
            </a:r>
            <a:r>
              <a:rPr lang="en-US" sz="1400" dirty="0"/>
              <a:t>Enhanced search capabilities with machine learning-based recommendations could help tenants find suitable properties more efficiently.</a:t>
            </a:r>
          </a:p>
          <a:p>
            <a:pPr lvl="1">
              <a:lnSpc>
                <a:spcPct val="150000"/>
              </a:lnSpc>
              <a:buFont typeface="Courier New" panose="02070309020205020404" pitchFamily="49" charset="0"/>
              <a:buChar char="o"/>
            </a:pPr>
            <a:r>
              <a:rPr lang="en-US" sz="1400" b="1" dirty="0"/>
              <a:t>Scalability Enhancements: </a:t>
            </a:r>
            <a:r>
              <a:rPr lang="en-US" sz="1400" dirty="0"/>
              <a:t>Implementation of microservices architecture, caching strategies, and cloud deployment would enhance system scalability for large-scale deployments.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Problem Statement</a:t>
            </a:r>
          </a:p>
        </p:txBody>
      </p:sp>
      <p:sp>
        <p:nvSpPr>
          <p:cNvPr id="3" name="Content Placeholder 2"/>
          <p:cNvSpPr>
            <a:spLocks noGrp="1"/>
          </p:cNvSpPr>
          <p:nvPr>
            <p:ph idx="1"/>
          </p:nvPr>
        </p:nvSpPr>
        <p:spPr/>
        <p:txBody>
          <a:bodyPr>
            <a:normAutofit/>
          </a:bodyPr>
          <a:lstStyle/>
          <a:p>
            <a:r>
              <a:rPr dirty="0"/>
              <a:t>Clearly define the problem</a:t>
            </a:r>
            <a:endParaRPr lang="en-US" dirty="0"/>
          </a:p>
          <a:p>
            <a:pPr marL="0" indent="0">
              <a:buNone/>
            </a:pPr>
            <a:r>
              <a:rPr lang="en-US" sz="1400" dirty="0"/>
              <a:t>The current rental management landscape faces several critical challenges:</a:t>
            </a:r>
          </a:p>
          <a:p>
            <a:pPr marL="228600" lvl="1">
              <a:lnSpc>
                <a:spcPct val="130000"/>
              </a:lnSpc>
              <a:spcBef>
                <a:spcPts val="1000"/>
              </a:spcBef>
              <a:buFont typeface="Courier New" panose="02070309020205020404" pitchFamily="49" charset="0"/>
              <a:buChar char="o"/>
            </a:pPr>
            <a:r>
              <a:rPr lang="en-US" sz="1400" b="1" dirty="0"/>
              <a:t>Inefficient Property Management: </a:t>
            </a:r>
            <a:r>
              <a:rPr lang="en-US" sz="1400" dirty="0"/>
              <a:t>Landlords struggle to maintain accurate records of multiple properties, their availability status, and tenant information using traditional methods.</a:t>
            </a:r>
          </a:p>
          <a:p>
            <a:pPr marL="228600" lvl="1">
              <a:lnSpc>
                <a:spcPct val="130000"/>
              </a:lnSpc>
              <a:spcBef>
                <a:spcPts val="1000"/>
              </a:spcBef>
              <a:buFont typeface="Courier New" panose="02070309020205020404" pitchFamily="49" charset="0"/>
              <a:buChar char="o"/>
            </a:pPr>
            <a:r>
              <a:rPr lang="en-US" sz="1400" b="1" dirty="0"/>
              <a:t>Manual Lease Agreement Processing: </a:t>
            </a:r>
            <a:r>
              <a:rPr lang="en-US" sz="1400" dirty="0"/>
              <a:t>The creation, storage, and management of lease agreements typically involve manual document preparation, physical storage, and difficulty in tracking lease terms.</a:t>
            </a:r>
          </a:p>
          <a:p>
            <a:pPr marL="228600" lvl="1">
              <a:lnSpc>
                <a:spcPct val="130000"/>
              </a:lnSpc>
              <a:spcBef>
                <a:spcPts val="1000"/>
              </a:spcBef>
              <a:buFont typeface="Courier New" panose="02070309020205020404" pitchFamily="49" charset="0"/>
              <a:buChar char="o"/>
            </a:pPr>
            <a:r>
              <a:rPr lang="en-US" sz="1400" b="1" dirty="0"/>
              <a:t>Payment Tracking Difficulties: </a:t>
            </a:r>
            <a:r>
              <a:rPr lang="en-US" sz="1400" dirty="0"/>
              <a:t>Both landlords and tenants face challenges in tracking rental payments, due dates, and payment history. Manual record-keeping increases the risk of errors and disputes.</a:t>
            </a:r>
          </a:p>
          <a:p>
            <a:pPr marL="228600" lvl="1">
              <a:lnSpc>
                <a:spcPct val="130000"/>
              </a:lnSpc>
              <a:spcBef>
                <a:spcPts val="1000"/>
              </a:spcBef>
              <a:buFont typeface="Courier New" panose="02070309020205020404" pitchFamily="49" charset="0"/>
              <a:buChar char="o"/>
            </a:pPr>
            <a:r>
              <a:rPr lang="en-US" sz="1400" b="1" dirty="0"/>
              <a:t>Maintenance Request Management: </a:t>
            </a:r>
            <a:r>
              <a:rPr lang="en-US" sz="1400" dirty="0"/>
              <a:t>Tenants often experience delays in reporting maintenance issues, while landlords struggle to prioritize and track maintenance requests across multiple properties.</a:t>
            </a:r>
          </a:p>
          <a:p>
            <a:pPr marL="228600" lvl="1">
              <a:lnSpc>
                <a:spcPct val="130000"/>
              </a:lnSpc>
              <a:spcBef>
                <a:spcPts val="1000"/>
              </a:spcBef>
              <a:buFont typeface="Courier New" panose="02070309020205020404" pitchFamily="49" charset="0"/>
              <a:buChar char="o"/>
            </a:pPr>
            <a:r>
              <a:rPr lang="en-US" sz="1400" b="1" dirty="0"/>
              <a:t>Limited Transparency</a:t>
            </a:r>
            <a:r>
              <a:rPr lang="en-US" sz="1400" dirty="0"/>
              <a:t>: Both parties often lack visibility into rental history, payment records, and property maintenance history, leading to trust issues and disputes.</a:t>
            </a:r>
          </a:p>
        </p:txBody>
      </p:sp>
      <p:sp>
        <p:nvSpPr>
          <p:cNvPr id="4" name="Slide Number Placeholder 3">
            <a:extLst>
              <a:ext uri="{FF2B5EF4-FFF2-40B4-BE49-F238E27FC236}">
                <a16:creationId xmlns:a16="http://schemas.microsoft.com/office/drawing/2014/main" id="{4C5CA2D2-CB8D-AEE5-9211-0AC3DF34B0B2}"/>
              </a:ext>
            </a:extLst>
          </p:cNvPr>
          <p:cNvSpPr>
            <a:spLocks noGrp="1"/>
          </p:cNvSpPr>
          <p:nvPr>
            <p:ph type="sldNum" sz="quarter" idx="12"/>
          </p:nvPr>
        </p:nvSpPr>
        <p:spPr/>
        <p:txBody>
          <a:bodyPr/>
          <a:lstStyle/>
          <a:p>
            <a:fld id="{45C00377-489B-40EC-B059-26BDDD2E89B9}" type="slidenum">
              <a:rPr lang="en-US" smtClean="0"/>
              <a:pPr/>
              <a:t>4</a:t>
            </a:fld>
            <a:endParaRPr lang="en-US" dirty="0"/>
          </a:p>
        </p:txBody>
      </p:sp>
      <p:sp>
        <p:nvSpPr>
          <p:cNvPr id="5" name="Footer Placeholder 4">
            <a:extLst>
              <a:ext uri="{FF2B5EF4-FFF2-40B4-BE49-F238E27FC236}">
                <a16:creationId xmlns:a16="http://schemas.microsoft.com/office/drawing/2014/main" id="{BC711B73-2125-31A2-EDF6-F3B67D4AEB0E}"/>
              </a:ext>
            </a:extLst>
          </p:cNvPr>
          <p:cNvSpPr>
            <a:spLocks noGrp="1"/>
          </p:cNvSpPr>
          <p:nvPr>
            <p:ph type="ftr" sz="quarter" idx="11"/>
          </p:nvPr>
        </p:nvSpPr>
        <p:spPr/>
        <p:txBody>
          <a:bodyPr/>
          <a:lstStyle/>
          <a:p>
            <a:r>
              <a:rPr lang="en-US" b="1" dirty="0"/>
              <a:t>House Rent Management System</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8534"/>
            <a:ext cx="10515600" cy="637198"/>
          </a:xfrm>
        </p:spPr>
        <p:txBody>
          <a:bodyPr anchor="ctr">
            <a:normAutofit/>
          </a:bodyPr>
          <a:lstStyle/>
          <a:p>
            <a:r>
              <a:rPr dirty="0"/>
              <a:t>Conclusion</a:t>
            </a:r>
          </a:p>
        </p:txBody>
      </p:sp>
      <p:sp>
        <p:nvSpPr>
          <p:cNvPr id="25" name="Slide Number Placeholder 2">
            <a:extLst>
              <a:ext uri="{FF2B5EF4-FFF2-40B4-BE49-F238E27FC236}">
                <a16:creationId xmlns:a16="http://schemas.microsoft.com/office/drawing/2014/main" id="{EFD83B2A-5393-D1AB-87C5-02E99337FF2F}"/>
              </a:ext>
            </a:extLst>
          </p:cNvPr>
          <p:cNvSpPr>
            <a:spLocks noGrp="1"/>
          </p:cNvSpPr>
          <p:nvPr>
            <p:ph type="sldNum" sz="quarter" idx="14"/>
          </p:nvPr>
        </p:nvSpPr>
        <p:spPr>
          <a:xfrm>
            <a:off x="11353800" y="6356350"/>
            <a:ext cx="515080" cy="365125"/>
          </a:xfrm>
        </p:spPr>
        <p:txBody>
          <a:bodyPr/>
          <a:lstStyle/>
          <a:p>
            <a:pPr>
              <a:spcAft>
                <a:spcPts val="600"/>
              </a:spcAft>
            </a:pPr>
            <a:fld id="{45C00377-489B-40EC-B059-26BDDD2E89B9}" type="slidenum">
              <a:rPr lang="en-US" smtClean="0"/>
              <a:pPr>
                <a:spcAft>
                  <a:spcPts val="600"/>
                </a:spcAft>
              </a:pPr>
              <a:t>40</a:t>
            </a:fld>
            <a:endParaRPr lang="en-US"/>
          </a:p>
        </p:txBody>
      </p:sp>
      <p:pic>
        <p:nvPicPr>
          <p:cNvPr id="13" name="Picture 12" descr="Person writing on a notepad">
            <a:extLst>
              <a:ext uri="{FF2B5EF4-FFF2-40B4-BE49-F238E27FC236}">
                <a16:creationId xmlns:a16="http://schemas.microsoft.com/office/drawing/2014/main" id="{FD40BC80-D5F9-DBAF-8E48-6F99BB8FB2E0}"/>
              </a:ext>
            </a:extLst>
          </p:cNvPr>
          <p:cNvPicPr>
            <a:picLocks noChangeAspect="1"/>
          </p:cNvPicPr>
          <p:nvPr/>
        </p:nvPicPr>
        <p:blipFill>
          <a:blip r:embed="rId2"/>
          <a:srcRect t="1309" r="2" b="1311"/>
          <a:stretch/>
        </p:blipFill>
        <p:spPr>
          <a:xfrm>
            <a:off x="7438105" y="1440470"/>
            <a:ext cx="4134135" cy="4794471"/>
          </a:xfrm>
          <a:prstGeom prst="rect">
            <a:avLst/>
          </a:prstGeom>
          <a:noFill/>
          <a:effectLst/>
        </p:spPr>
      </p:pic>
      <p:sp>
        <p:nvSpPr>
          <p:cNvPr id="3" name="Content Placeholder 2"/>
          <p:cNvSpPr>
            <a:spLocks noGrp="1"/>
          </p:cNvSpPr>
          <p:nvPr>
            <p:ph sz="half" idx="1"/>
          </p:nvPr>
        </p:nvSpPr>
        <p:spPr>
          <a:xfrm>
            <a:off x="838200" y="1440470"/>
            <a:ext cx="5338482" cy="4794471"/>
          </a:xfrm>
        </p:spPr>
        <p:txBody>
          <a:bodyPr>
            <a:normAutofit fontScale="70000" lnSpcReduction="20000"/>
          </a:bodyPr>
          <a:lstStyle/>
          <a:p>
            <a:r>
              <a:rPr lang="en-US" sz="2500" dirty="0"/>
              <a:t>The House Rent Management System represents a significant step toward modernizing rental property management processes. While the current implementation addresses core requirements effectively, the identified future enhancements would further improve the system's value and applicability.</a:t>
            </a:r>
            <a:endParaRPr lang="en-US" dirty="0"/>
          </a:p>
          <a:p>
            <a:r>
              <a:rPr lang="en-US" sz="2500" dirty="0"/>
              <a:t>The project demonstrates that modern web technologies can be effectively applied to create practical solutions for real-world problems. The lessons learned and experiences gained during this project provide valuable insights for future software development endeavors.</a:t>
            </a:r>
            <a:endParaRPr lang="en-US" dirty="0"/>
          </a:p>
          <a:p>
            <a:r>
              <a:rPr lang="en-US" sz="2500" dirty="0"/>
              <a:t>The system is ready for deployment in a controlled environment and can serve as a foundation for further development and enhancement. With continued refinement and the implementation of proposed future features, the system has the potential to become a comprehensive solution for rental property management.</a:t>
            </a:r>
          </a:p>
        </p:txBody>
      </p:sp>
      <p:sp>
        <p:nvSpPr>
          <p:cNvPr id="22" name="Slide Number Placeholder 6">
            <a:extLst>
              <a:ext uri="{FF2B5EF4-FFF2-40B4-BE49-F238E27FC236}">
                <a16:creationId xmlns:a16="http://schemas.microsoft.com/office/drawing/2014/main" id="{85D9259A-49FD-5EC8-AF8A-5FD531129619}"/>
              </a:ext>
            </a:extLst>
          </p:cNvPr>
          <p:cNvSpPr>
            <a:spLocks noGrp="1"/>
          </p:cNvSpPr>
          <p:nvPr>
            <p:ph type="sldNum" sz="quarter" idx="14"/>
          </p:nvPr>
        </p:nvSpPr>
        <p:spPr>
          <a:xfrm>
            <a:off x="11353800" y="6356350"/>
            <a:ext cx="515080" cy="365125"/>
          </a:xfrm>
        </p:spPr>
        <p:txBody>
          <a:bodyPr/>
          <a:lstStyle/>
          <a:p>
            <a:pPr>
              <a:spcAft>
                <a:spcPts val="600"/>
              </a:spcAft>
            </a:pPr>
            <a:fld id="{45C00377-489B-40EC-B059-26BDDD2E89B9}" type="slidenum">
              <a:rPr lang="en-US" smtClean="0"/>
              <a:pPr>
                <a:spcAft>
                  <a:spcPts val="600"/>
                </a:spcAft>
              </a:pPr>
              <a:t>40</a:t>
            </a:fld>
            <a:endParaRPr lang="en-US"/>
          </a:p>
        </p:txBody>
      </p:sp>
      <p:sp>
        <p:nvSpPr>
          <p:cNvPr id="4" name="Slide Number Placeholder 3" hidden="1">
            <a:extLst>
              <a:ext uri="{FF2B5EF4-FFF2-40B4-BE49-F238E27FC236}">
                <a16:creationId xmlns:a16="http://schemas.microsoft.com/office/drawing/2014/main" id="{07888929-ED5B-80E2-BB03-C07E4E04BD57}"/>
              </a:ext>
            </a:extLst>
          </p:cNvPr>
          <p:cNvSpPr>
            <a:spLocks noGrp="1"/>
          </p:cNvSpPr>
          <p:nvPr>
            <p:ph type="sldNum" sz="quarter" idx="4294967295"/>
          </p:nvPr>
        </p:nvSpPr>
        <p:spPr>
          <a:xfrm>
            <a:off x="11353800" y="6356350"/>
            <a:ext cx="515080" cy="365125"/>
          </a:xfrm>
        </p:spPr>
        <p:txBody>
          <a:bodyPr/>
          <a:lstStyle/>
          <a:p>
            <a:pPr>
              <a:spcAft>
                <a:spcPts val="600"/>
              </a:spcAft>
            </a:pPr>
            <a:fld id="{45C00377-489B-40EC-B059-26BDDD2E89B9}" type="slidenum">
              <a:rPr lang="en-US" smtClean="0"/>
              <a:pPr>
                <a:spcAft>
                  <a:spcPts val="600"/>
                </a:spcAft>
              </a:pPr>
              <a:t>40</a:t>
            </a:fld>
            <a:endParaRPr lang="en-US"/>
          </a:p>
        </p:txBody>
      </p:sp>
      <p:sp>
        <p:nvSpPr>
          <p:cNvPr id="5" name="Footer Placeholder 4">
            <a:extLst>
              <a:ext uri="{FF2B5EF4-FFF2-40B4-BE49-F238E27FC236}">
                <a16:creationId xmlns:a16="http://schemas.microsoft.com/office/drawing/2014/main" id="{B1E59B80-77EC-4236-41E9-E8D07464320F}"/>
              </a:ext>
            </a:extLst>
          </p:cNvPr>
          <p:cNvSpPr>
            <a:spLocks noGrp="1"/>
          </p:cNvSpPr>
          <p:nvPr>
            <p:ph type="ftr" sz="quarter" idx="13"/>
          </p:nvPr>
        </p:nvSpPr>
        <p:spPr/>
        <p:txBody>
          <a:bodyPr/>
          <a:lstStyle/>
          <a:p>
            <a:r>
              <a:rPr lang="en-US" b="1" dirty="0"/>
              <a:t>House Rent Management System</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dirty="0"/>
              <a:t>References</a:t>
            </a:r>
          </a:p>
        </p:txBody>
      </p:sp>
      <p:sp>
        <p:nvSpPr>
          <p:cNvPr id="3" name="Content Placeholder 2"/>
          <p:cNvSpPr>
            <a:spLocks noGrp="1"/>
          </p:cNvSpPr>
          <p:nvPr>
            <p:ph idx="1"/>
          </p:nvPr>
        </p:nvSpPr>
        <p:spPr/>
        <p:txBody>
          <a:bodyPr>
            <a:normAutofit/>
          </a:bodyPr>
          <a:lstStyle/>
          <a:p>
            <a:pPr marL="0" lvl="0" indent="0">
              <a:buNone/>
            </a:pPr>
            <a:endParaRPr lang="en-US" sz="1400" dirty="0"/>
          </a:p>
          <a:p>
            <a:pPr marL="342900" lvl="0" indent="-342900">
              <a:buFont typeface="+mj-lt"/>
              <a:buAutoNum type="arabicPeriod"/>
            </a:pPr>
            <a:r>
              <a:rPr lang="en-US" sz="1400" dirty="0"/>
              <a:t>Microsoft. ASP.NET Core Documentation. Retrieved from </a:t>
            </a:r>
            <a:r>
              <a:rPr lang="en-US" sz="1400" dirty="0">
                <a:hlinkClick r:id="rId2"/>
              </a:rPr>
              <a:t>https://learn.microsoft.com/en-us/aspnet/core</a:t>
            </a:r>
            <a:endParaRPr lang="en-US" sz="1400" dirty="0"/>
          </a:p>
          <a:p>
            <a:pPr marL="342900" lvl="0" indent="-342900">
              <a:buFont typeface="+mj-lt"/>
              <a:buAutoNum type="arabicPeriod"/>
            </a:pPr>
            <a:r>
              <a:rPr lang="en-US" sz="1400" dirty="0"/>
              <a:t>ReactJS. Official React Documentation. Retrieved from </a:t>
            </a:r>
            <a:r>
              <a:rPr lang="en-US" sz="1400" dirty="0">
                <a:hlinkClick r:id="rId3"/>
              </a:rPr>
              <a:t>https://reactjs.org/docs/getting-started.html</a:t>
            </a:r>
            <a:endParaRPr lang="en-US" sz="1400" dirty="0"/>
          </a:p>
          <a:p>
            <a:pPr marL="342900" indent="-342900">
              <a:buFont typeface="+mj-lt"/>
              <a:buAutoNum type="arabicPeriod"/>
            </a:pPr>
            <a:r>
              <a:rPr lang="en-US" sz="1400" dirty="0"/>
              <a:t>10 Usability Heuristics for User Interface Design from </a:t>
            </a:r>
            <a:r>
              <a:rPr lang="en-US" sz="1400" dirty="0">
                <a:hlinkClick r:id="rId4"/>
              </a:rPr>
              <a:t>https://www.nngroup.com/articles/ten-usability-heuristics/</a:t>
            </a:r>
            <a:endParaRPr lang="en-US" sz="1400" dirty="0"/>
          </a:p>
          <a:p>
            <a:pPr marL="342900" indent="-342900">
              <a:buFont typeface="+mj-lt"/>
              <a:buAutoNum type="arabicPeriod"/>
            </a:pPr>
            <a:r>
              <a:rPr lang="en-US" sz="1400" dirty="0"/>
              <a:t>Top 10 Web Application Security Risks from </a:t>
            </a:r>
            <a:r>
              <a:rPr lang="en-US" sz="1400" dirty="0">
                <a:hlinkClick r:id="rId5"/>
              </a:rPr>
              <a:t>https://owasp.org/www-project-top-ten/</a:t>
            </a:r>
            <a:endParaRPr lang="en-US" sz="1400" dirty="0"/>
          </a:p>
          <a:p>
            <a:pPr marL="342900" indent="-342900">
              <a:buFont typeface="+mj-lt"/>
              <a:buAutoNum type="arabicPeriod"/>
            </a:pPr>
            <a:r>
              <a:rPr lang="en-US" sz="1400" dirty="0"/>
              <a:t>Fowler, M. (2002). Patterns of Enterprise Application Architecture. Addison-Wesley.</a:t>
            </a:r>
          </a:p>
          <a:p>
            <a:pPr marL="342900" lvl="0" indent="-342900">
              <a:buFont typeface="+mj-lt"/>
              <a:buAutoNum type="arabicPeriod"/>
            </a:pPr>
            <a:r>
              <a:rPr lang="en-US" sz="1400" dirty="0"/>
              <a:t>Stack Overflow Developer Survey 2023. (2023). Technology Trends in Web Development. Retrieved from </a:t>
            </a:r>
            <a:r>
              <a:rPr lang="en-US" sz="1400" dirty="0">
                <a:hlinkClick r:id="rId6"/>
              </a:rPr>
              <a:t>https://survey.stackoverflow.co</a:t>
            </a:r>
            <a:endParaRPr lang="en-US" sz="1400" dirty="0"/>
          </a:p>
          <a:p>
            <a:pPr marL="342900" indent="-342900">
              <a:buFont typeface="+mj-lt"/>
              <a:buAutoNum type="arabicPeriod"/>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Jones, M., Bradley, J., &amp;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Sakimura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N. (2015). JSON Web Token (JWT). RFC 7519. Retrieved from </a:t>
            </a:r>
            <a:r>
              <a:rPr lang="en-US" sz="14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https://tools.ietf.org/html/rfc7519</a:t>
            </a:r>
            <a:endParaRPr lang="en-US" sz="14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A3499A3-944F-E41E-E7B5-FD3031B98D0D}"/>
              </a:ext>
            </a:extLst>
          </p:cNvPr>
          <p:cNvSpPr>
            <a:spLocks noGrp="1"/>
          </p:cNvSpPr>
          <p:nvPr>
            <p:ph type="ftr" sz="quarter" idx="11"/>
          </p:nvPr>
        </p:nvSpPr>
        <p:spPr/>
        <p:txBody>
          <a:bodyPr/>
          <a:lstStyle/>
          <a:p>
            <a:r>
              <a:rPr lang="en-US" b="1" dirty="0"/>
              <a:t>House Rent Management System</a:t>
            </a:r>
            <a:endParaRPr lang="en-US" dirty="0"/>
          </a:p>
        </p:txBody>
      </p:sp>
      <p:sp>
        <p:nvSpPr>
          <p:cNvPr id="4" name="Slide Number Placeholder 3">
            <a:extLst>
              <a:ext uri="{FF2B5EF4-FFF2-40B4-BE49-F238E27FC236}">
                <a16:creationId xmlns:a16="http://schemas.microsoft.com/office/drawing/2014/main" id="{B58B093E-C344-1560-B8AA-90D907062FDB}"/>
              </a:ext>
            </a:extLst>
          </p:cNvPr>
          <p:cNvSpPr>
            <a:spLocks noGrp="1"/>
          </p:cNvSpPr>
          <p:nvPr>
            <p:ph type="sldNum" sz="quarter" idx="12"/>
          </p:nvPr>
        </p:nvSpPr>
        <p:spPr/>
        <p:txBody>
          <a:bodyPr>
            <a:normAutofit/>
          </a:bodyPr>
          <a:lstStyle/>
          <a:p>
            <a:pPr>
              <a:lnSpc>
                <a:spcPct val="90000"/>
              </a:lnSpc>
              <a:spcAft>
                <a:spcPts val="600"/>
              </a:spcAft>
            </a:pPr>
            <a:fld id="{45C00377-489B-40EC-B059-26BDDD2E89B9}" type="slidenum">
              <a:rPr lang="en-US" smtClean="0"/>
              <a:pPr>
                <a:lnSpc>
                  <a:spcPct val="90000"/>
                </a:lnSpc>
                <a:spcAft>
                  <a:spcPts val="600"/>
                </a:spcAft>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322" y="1863970"/>
            <a:ext cx="4630127" cy="1872028"/>
          </a:xfrm>
        </p:spPr>
        <p:txBody>
          <a:bodyPr anchor="b">
            <a:normAutofit/>
          </a:bodyPr>
          <a:lstStyle/>
          <a:p>
            <a:r>
              <a:rPr lang="en-US" dirty="0"/>
              <a:t>Q&amp;A / Thank You</a:t>
            </a:r>
          </a:p>
        </p:txBody>
      </p:sp>
      <p:sp>
        <p:nvSpPr>
          <p:cNvPr id="3" name="Content Placeholder 2"/>
          <p:cNvSpPr>
            <a:spLocks noGrp="1"/>
          </p:cNvSpPr>
          <p:nvPr>
            <p:ph type="body" idx="1"/>
          </p:nvPr>
        </p:nvSpPr>
        <p:spPr>
          <a:xfrm>
            <a:off x="6717322" y="3762986"/>
            <a:ext cx="4630127" cy="1500187"/>
          </a:xfrm>
        </p:spPr>
        <p:txBody>
          <a:bodyPr>
            <a:normAutofit/>
          </a:bodyPr>
          <a:lstStyle/>
          <a:p>
            <a:pPr>
              <a:lnSpc>
                <a:spcPct val="110000"/>
              </a:lnSpc>
            </a:pPr>
            <a:endParaRPr lang="en-US" dirty="0"/>
          </a:p>
        </p:txBody>
      </p:sp>
      <p:pic>
        <p:nvPicPr>
          <p:cNvPr id="8" name="Picture 7" descr="Different colored question marks">
            <a:extLst>
              <a:ext uri="{FF2B5EF4-FFF2-40B4-BE49-F238E27FC236}">
                <a16:creationId xmlns:a16="http://schemas.microsoft.com/office/drawing/2014/main" id="{59544ECC-A91E-D3DD-513F-53CFD74002CB}"/>
              </a:ext>
            </a:extLst>
          </p:cNvPr>
          <p:cNvPicPr>
            <a:picLocks noChangeAspect="1"/>
          </p:cNvPicPr>
          <p:nvPr/>
        </p:nvPicPr>
        <p:blipFill>
          <a:blip r:embed="rId2"/>
          <a:srcRect l="24056" r="27442"/>
          <a:stretch/>
        </p:blipFill>
        <p:spPr>
          <a:xfrm>
            <a:off x="20" y="10"/>
            <a:ext cx="5913419" cy="685798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noFill/>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71F4-AE78-7212-5E0B-E85A8EB94CB2}"/>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EDADA5C3-CFCF-32B1-EB00-72FE61F560B4}"/>
              </a:ext>
            </a:extLst>
          </p:cNvPr>
          <p:cNvSpPr>
            <a:spLocks noGrp="1"/>
          </p:cNvSpPr>
          <p:nvPr>
            <p:ph idx="1"/>
          </p:nvPr>
        </p:nvSpPr>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ptos Serif" panose="02020604070405020304" pitchFamily="18" charset="0"/>
                <a:ea typeface="+mn-ea"/>
                <a:cs typeface="Aptos Serif" panose="02020604070405020304" pitchFamily="18" charset="0"/>
              </a:rPr>
              <a:t>Why is this problem important?</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Aptos Serif" panose="02020604070405020304" pitchFamily="18" charset="0"/>
                <a:ea typeface="+mn-ea"/>
                <a:cs typeface="Aptos Serif" panose="02020604070405020304" pitchFamily="18" charset="0"/>
              </a:rPr>
              <a:t>The absence of integrated rent management system creates challenges including delayed communication, payment tracking difficulties, maintenance request management issues, and lack of transparency in rental transactions.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ptos Serif" panose="02020604070405020304" pitchFamily="18" charset="0"/>
                <a:ea typeface="+mn-ea"/>
                <a:cs typeface="Aptos Serif" panose="02020604070405020304" pitchFamily="18" charset="0"/>
              </a:rPr>
              <a:t>What gap does your software fill?</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Aptos Serif" panose="02020604070405020304" pitchFamily="18" charset="0"/>
                <a:ea typeface="+mn-ea"/>
                <a:cs typeface="Aptos Serif" panose="02020604070405020304" pitchFamily="18" charset="0"/>
              </a:rPr>
              <a:t>Existing tools lack integrated features like automated reminders, lease agreement generation, real-time dashboards, rental history, and centralized tenant management. Government authorities can easily track tenants through NID. Landlords will feel safer as illegal persons can not take lease easily as for the NID verification facility.</a:t>
            </a:r>
          </a:p>
          <a:p>
            <a:pPr marL="0" indent="0">
              <a:buNone/>
            </a:pPr>
            <a:endParaRPr lang="en-US" dirty="0"/>
          </a:p>
        </p:txBody>
      </p:sp>
      <p:sp>
        <p:nvSpPr>
          <p:cNvPr id="4" name="Footer Placeholder 3">
            <a:extLst>
              <a:ext uri="{FF2B5EF4-FFF2-40B4-BE49-F238E27FC236}">
                <a16:creationId xmlns:a16="http://schemas.microsoft.com/office/drawing/2014/main" id="{329B57C7-0C86-C801-617F-A8AB4D3BE99F}"/>
              </a:ext>
            </a:extLst>
          </p:cNvPr>
          <p:cNvSpPr>
            <a:spLocks noGrp="1"/>
          </p:cNvSpPr>
          <p:nvPr>
            <p:ph type="ftr" sz="quarter" idx="11"/>
          </p:nvPr>
        </p:nvSpPr>
        <p:spPr/>
        <p:txBody>
          <a:bodyPr/>
          <a:lstStyle/>
          <a:p>
            <a:r>
              <a:rPr lang="en-US" b="1" dirty="0"/>
              <a:t>House Rent Management System</a:t>
            </a:r>
            <a:endParaRPr lang="en-US" dirty="0"/>
          </a:p>
          <a:p>
            <a:endParaRPr lang="en-US" dirty="0"/>
          </a:p>
        </p:txBody>
      </p:sp>
      <p:sp>
        <p:nvSpPr>
          <p:cNvPr id="5" name="Slide Number Placeholder 4">
            <a:extLst>
              <a:ext uri="{FF2B5EF4-FFF2-40B4-BE49-F238E27FC236}">
                <a16:creationId xmlns:a16="http://schemas.microsoft.com/office/drawing/2014/main" id="{AFBE31A1-2C37-4B38-1764-93A6EB7494B4}"/>
              </a:ext>
            </a:extLst>
          </p:cNvPr>
          <p:cNvSpPr>
            <a:spLocks noGrp="1"/>
          </p:cNvSpPr>
          <p:nvPr>
            <p:ph type="sldNum" sz="quarter" idx="12"/>
          </p:nvPr>
        </p:nvSpPr>
        <p:spPr/>
        <p:txBody>
          <a:bodyPr/>
          <a:lstStyle/>
          <a:p>
            <a:fld id="{45C00377-489B-40EC-B059-26BDDD2E89B9}" type="slidenum">
              <a:rPr lang="en-US" smtClean="0"/>
              <a:pPr/>
              <a:t>5</a:t>
            </a:fld>
            <a:endParaRPr lang="en-US" dirty="0"/>
          </a:p>
        </p:txBody>
      </p:sp>
    </p:spTree>
    <p:extLst>
      <p:ext uri="{BB962C8B-B14F-4D97-AF65-F5344CB8AC3E}">
        <p14:creationId xmlns:p14="http://schemas.microsoft.com/office/powerpoint/2010/main" val="3809403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Proposed Solution</a:t>
            </a:r>
          </a:p>
        </p:txBody>
      </p:sp>
      <p:sp>
        <p:nvSpPr>
          <p:cNvPr id="3" name="Content Placeholder 2"/>
          <p:cNvSpPr>
            <a:spLocks noGrp="1"/>
          </p:cNvSpPr>
          <p:nvPr>
            <p:ph idx="1"/>
          </p:nvPr>
        </p:nvSpPr>
        <p:spPr>
          <a:xfrm>
            <a:off x="838200" y="1494266"/>
            <a:ext cx="10515600" cy="4682698"/>
          </a:xfrm>
        </p:spPr>
        <p:txBody>
          <a:bodyPr/>
          <a:lstStyle/>
          <a:p>
            <a:r>
              <a:rPr dirty="0"/>
              <a:t>Brief description of the software</a:t>
            </a:r>
            <a:endParaRPr lang="en-US" sz="2000" dirty="0"/>
          </a:p>
          <a:p>
            <a:pPr marL="0" indent="0">
              <a:buNone/>
            </a:pPr>
            <a:r>
              <a:rPr lang="en-US" sz="1400" dirty="0"/>
              <a:t>A .NET C# Web API-based system with features like property management, lease management, rent tracking, and automated notifications</a:t>
            </a:r>
            <a:r>
              <a:rPr lang="en-US" sz="1600" dirty="0"/>
              <a:t>.</a:t>
            </a:r>
            <a:endParaRPr sz="1600" dirty="0"/>
          </a:p>
          <a:p>
            <a:r>
              <a:rPr dirty="0"/>
              <a:t>Key benefits and advantages</a:t>
            </a:r>
            <a:endParaRPr lang="en-US" dirty="0"/>
          </a:p>
          <a:p>
            <a:pPr>
              <a:buFont typeface="Courier New" panose="02070309020205020404" pitchFamily="49" charset="0"/>
              <a:buChar char="o"/>
            </a:pPr>
            <a:r>
              <a:rPr lang="en-US" sz="1400" dirty="0"/>
              <a:t>Real-time payment tracking.</a:t>
            </a:r>
          </a:p>
          <a:p>
            <a:pPr>
              <a:buFont typeface="Courier New" panose="02070309020205020404" pitchFamily="49" charset="0"/>
              <a:buChar char="o"/>
            </a:pPr>
            <a:r>
              <a:rPr lang="en-US" sz="1400" dirty="0"/>
              <a:t>Centralized database for properties, landlords and tenants.</a:t>
            </a:r>
          </a:p>
          <a:p>
            <a:pPr>
              <a:buFont typeface="Courier New" panose="02070309020205020404" pitchFamily="49" charset="0"/>
              <a:buChar char="o"/>
            </a:pPr>
            <a:r>
              <a:rPr lang="en-US" sz="1400" dirty="0"/>
              <a:t>Automated reminders and receipts.</a:t>
            </a:r>
          </a:p>
          <a:p>
            <a:pPr>
              <a:buFont typeface="Courier New" panose="02070309020205020404" pitchFamily="49" charset="0"/>
              <a:buChar char="o"/>
            </a:pPr>
            <a:r>
              <a:rPr lang="en-US" sz="1400" dirty="0"/>
              <a:t>Increased traceability for tenants.</a:t>
            </a:r>
            <a:endParaRPr sz="1400" dirty="0"/>
          </a:p>
          <a:p>
            <a:r>
              <a:rPr dirty="0"/>
              <a:t>Target users and how it helps them</a:t>
            </a:r>
            <a:endParaRPr lang="en-US" dirty="0"/>
          </a:p>
          <a:p>
            <a:pPr lvl="0">
              <a:buFont typeface="Courier New" panose="02070309020205020404" pitchFamily="49" charset="0"/>
              <a:buChar char="o"/>
            </a:pPr>
            <a:r>
              <a:rPr lang="en-US" sz="1400" dirty="0"/>
              <a:t>Landlords who want to manage multiple properties.</a:t>
            </a:r>
          </a:p>
          <a:p>
            <a:pPr lvl="0">
              <a:buFont typeface="Courier New" panose="02070309020205020404" pitchFamily="49" charset="0"/>
              <a:buChar char="o"/>
            </a:pPr>
            <a:r>
              <a:rPr lang="en-US" sz="1400" dirty="0"/>
              <a:t>Tenants who need an easy way to pay rent and request maintenance.</a:t>
            </a:r>
          </a:p>
        </p:txBody>
      </p:sp>
      <p:sp>
        <p:nvSpPr>
          <p:cNvPr id="4" name="Slide Number Placeholder 3">
            <a:extLst>
              <a:ext uri="{FF2B5EF4-FFF2-40B4-BE49-F238E27FC236}">
                <a16:creationId xmlns:a16="http://schemas.microsoft.com/office/drawing/2014/main" id="{447038AA-C968-E5E6-C1E1-C2C20EAF560E}"/>
              </a:ext>
            </a:extLst>
          </p:cNvPr>
          <p:cNvSpPr>
            <a:spLocks noGrp="1"/>
          </p:cNvSpPr>
          <p:nvPr>
            <p:ph type="sldNum" sz="quarter" idx="12"/>
          </p:nvPr>
        </p:nvSpPr>
        <p:spPr/>
        <p:txBody>
          <a:bodyPr/>
          <a:lstStyle/>
          <a:p>
            <a:fld id="{45C00377-489B-40EC-B059-26BDDD2E89B9}" type="slidenum">
              <a:rPr lang="en-US" smtClean="0"/>
              <a:pPr/>
              <a:t>6</a:t>
            </a:fld>
            <a:endParaRPr lang="en-US" dirty="0"/>
          </a:p>
        </p:txBody>
      </p:sp>
      <p:sp>
        <p:nvSpPr>
          <p:cNvPr id="5" name="Footer Placeholder 4">
            <a:extLst>
              <a:ext uri="{FF2B5EF4-FFF2-40B4-BE49-F238E27FC236}">
                <a16:creationId xmlns:a16="http://schemas.microsoft.com/office/drawing/2014/main" id="{43485B51-16F6-C505-B5AA-5CB70402DDFC}"/>
              </a:ext>
            </a:extLst>
          </p:cNvPr>
          <p:cNvSpPr>
            <a:spLocks noGrp="1"/>
          </p:cNvSpPr>
          <p:nvPr>
            <p:ph type="ftr" sz="quarter" idx="11"/>
          </p:nvPr>
        </p:nvSpPr>
        <p:spPr/>
        <p:txBody>
          <a:bodyPr/>
          <a:lstStyle/>
          <a:p>
            <a:r>
              <a:rPr lang="en-US" b="1" dirty="0"/>
              <a:t>House Rent Management System</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Requirements</a:t>
            </a:r>
          </a:p>
        </p:txBody>
      </p:sp>
      <p:sp>
        <p:nvSpPr>
          <p:cNvPr id="3" name="Content Placeholder 2"/>
          <p:cNvSpPr>
            <a:spLocks noGrp="1"/>
          </p:cNvSpPr>
          <p:nvPr>
            <p:ph idx="1"/>
          </p:nvPr>
        </p:nvSpPr>
        <p:spPr/>
        <p:txBody>
          <a:bodyPr/>
          <a:lstStyle/>
          <a:p>
            <a:r>
              <a:rPr dirty="0"/>
              <a:t>Hardware Requirements</a:t>
            </a:r>
            <a:endParaRPr lang="en-US" dirty="0"/>
          </a:p>
          <a:p>
            <a:pPr marL="0" lvl="0" indent="0">
              <a:buNone/>
            </a:pPr>
            <a:r>
              <a:rPr lang="en-US" sz="1400" dirty="0"/>
              <a:t>Minimum 8GB RAM, i5 processor, 500GB HDD.</a:t>
            </a:r>
          </a:p>
          <a:p>
            <a:r>
              <a:rPr dirty="0"/>
              <a:t>Software Requirements</a:t>
            </a:r>
            <a:endParaRPr lang="en-US" dirty="0"/>
          </a:p>
          <a:p>
            <a:pPr marL="0" indent="0">
              <a:buNone/>
            </a:pPr>
            <a:r>
              <a:rPr lang="en-US" sz="1400" dirty="0"/>
              <a:t>Windows/Linux OS,  .NET 9 Runtime, MS SQL Server, Node.js, Visual Studio, Visual Studio Code, SQL Server Management Studio, Postman, Swagger.</a:t>
            </a:r>
            <a:endParaRPr sz="1400" dirty="0"/>
          </a:p>
          <a:p>
            <a:r>
              <a:rPr dirty="0"/>
              <a:t>Development Tools &amp; Technologies Used</a:t>
            </a:r>
            <a:endParaRPr lang="en-US" dirty="0"/>
          </a:p>
          <a:p>
            <a:pPr lvl="0">
              <a:buFont typeface="Courier New" panose="02070309020205020404" pitchFamily="49" charset="0"/>
              <a:buChar char="o"/>
            </a:pPr>
            <a:r>
              <a:rPr lang="en-US" sz="1400" b="1" dirty="0"/>
              <a:t>Backend:</a:t>
            </a:r>
            <a:r>
              <a:rPr lang="en-US" sz="1400" dirty="0"/>
              <a:t> .NET 9.0, ASP.NET Core Web API, Entity Framework Core 9.0, SQL Server</a:t>
            </a:r>
          </a:p>
          <a:p>
            <a:pPr lvl="0">
              <a:buFont typeface="Courier New" panose="02070309020205020404" pitchFamily="49" charset="0"/>
              <a:buChar char="o"/>
            </a:pPr>
            <a:r>
              <a:rPr lang="en-US" sz="1400" b="1" dirty="0"/>
              <a:t>Frontend:</a:t>
            </a:r>
            <a:r>
              <a:rPr lang="en-US" sz="1400" dirty="0"/>
              <a:t> </a:t>
            </a:r>
            <a:r>
              <a:rPr lang="nl-NL" sz="1400" dirty="0"/>
              <a:t>React 19.1, Bootstrap 5.3, Vite 7.0, </a:t>
            </a:r>
            <a:r>
              <a:rPr lang="en-US" sz="1400" dirty="0"/>
              <a:t>HTML5, CSS3</a:t>
            </a:r>
          </a:p>
          <a:p>
            <a:pPr lvl="0">
              <a:buFont typeface="Courier New" panose="02070309020205020404" pitchFamily="49" charset="0"/>
              <a:buChar char="o"/>
            </a:pPr>
            <a:r>
              <a:rPr lang="en-US" sz="1400" b="1" dirty="0"/>
              <a:t>Database:</a:t>
            </a:r>
            <a:r>
              <a:rPr lang="en-US" sz="1400" dirty="0"/>
              <a:t> MS SQL Server</a:t>
            </a:r>
          </a:p>
          <a:p>
            <a:pPr lvl="0">
              <a:buFont typeface="Courier New" panose="02070309020205020404" pitchFamily="49" charset="0"/>
              <a:buChar char="o"/>
            </a:pPr>
            <a:r>
              <a:rPr lang="en-US" sz="1400" b="1" dirty="0"/>
              <a:t>Testing: </a:t>
            </a:r>
            <a:r>
              <a:rPr lang="en-US" sz="1400" dirty="0"/>
              <a:t>xUnit, Postman</a:t>
            </a:r>
          </a:p>
        </p:txBody>
      </p:sp>
      <p:sp>
        <p:nvSpPr>
          <p:cNvPr id="4" name="Slide Number Placeholder 3">
            <a:extLst>
              <a:ext uri="{FF2B5EF4-FFF2-40B4-BE49-F238E27FC236}">
                <a16:creationId xmlns:a16="http://schemas.microsoft.com/office/drawing/2014/main" id="{CC2FF675-C664-A3C2-6EAC-72AADE6F31FB}"/>
              </a:ext>
            </a:extLst>
          </p:cNvPr>
          <p:cNvSpPr>
            <a:spLocks noGrp="1"/>
          </p:cNvSpPr>
          <p:nvPr>
            <p:ph type="sldNum" sz="quarter" idx="12"/>
          </p:nvPr>
        </p:nvSpPr>
        <p:spPr/>
        <p:txBody>
          <a:bodyPr/>
          <a:lstStyle/>
          <a:p>
            <a:fld id="{45C00377-489B-40EC-B059-26BDDD2E89B9}" type="slidenum">
              <a:rPr lang="en-US" smtClean="0"/>
              <a:pPr/>
              <a:t>7</a:t>
            </a:fld>
            <a:endParaRPr lang="en-US" dirty="0"/>
          </a:p>
        </p:txBody>
      </p:sp>
      <p:sp>
        <p:nvSpPr>
          <p:cNvPr id="5" name="Footer Placeholder 4">
            <a:extLst>
              <a:ext uri="{FF2B5EF4-FFF2-40B4-BE49-F238E27FC236}">
                <a16:creationId xmlns:a16="http://schemas.microsoft.com/office/drawing/2014/main" id="{B8D37AF0-D91D-4512-CFED-F48D872B6234}"/>
              </a:ext>
            </a:extLst>
          </p:cNvPr>
          <p:cNvSpPr>
            <a:spLocks noGrp="1"/>
          </p:cNvSpPr>
          <p:nvPr>
            <p:ph type="ftr" sz="quarter" idx="11"/>
          </p:nvPr>
        </p:nvSpPr>
        <p:spPr/>
        <p:txBody>
          <a:bodyPr/>
          <a:lstStyle/>
          <a:p>
            <a:r>
              <a:rPr lang="en-US" b="1" dirty="0"/>
              <a:t>House Rent Management System</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Design</a:t>
            </a:r>
          </a:p>
        </p:txBody>
      </p:sp>
      <p:sp>
        <p:nvSpPr>
          <p:cNvPr id="3" name="Content Placeholder 2"/>
          <p:cNvSpPr>
            <a:spLocks noGrp="1"/>
          </p:cNvSpPr>
          <p:nvPr>
            <p:ph idx="1"/>
          </p:nvPr>
        </p:nvSpPr>
        <p:spPr/>
        <p:txBody>
          <a:bodyPr>
            <a:normAutofit/>
          </a:bodyPr>
          <a:lstStyle/>
          <a:p>
            <a:r>
              <a:rPr dirty="0"/>
              <a:t>System Architecture Diagram</a:t>
            </a:r>
            <a:endParaRPr lang="en-US" dirty="0"/>
          </a:p>
          <a:p>
            <a:pPr marL="0" indent="0">
              <a:buNone/>
            </a:pPr>
            <a:r>
              <a:rPr lang="en-US" sz="1500" dirty="0"/>
              <a:t>The system follows a </a:t>
            </a:r>
            <a:r>
              <a:rPr lang="en-US" sz="1500" b="1" dirty="0"/>
              <a:t>3-tier architecture</a:t>
            </a:r>
            <a:r>
              <a:rPr lang="en-US" sz="1500" dirty="0"/>
              <a:t>:</a:t>
            </a:r>
          </a:p>
          <a:p>
            <a:pPr marL="800100" lvl="1" indent="-342900">
              <a:buFont typeface="+mj-lt"/>
              <a:buAutoNum type="arabicPeriod"/>
            </a:pPr>
            <a:r>
              <a:rPr lang="en-US" sz="1400" b="1" dirty="0"/>
              <a:t>Presentation Layer</a:t>
            </a:r>
            <a:r>
              <a:rPr lang="en-US" sz="1400" dirty="0"/>
              <a:t>: Client-side web application.</a:t>
            </a:r>
          </a:p>
          <a:p>
            <a:pPr marL="800100" lvl="1" indent="-342900">
              <a:buFont typeface="+mj-lt"/>
              <a:buAutoNum type="arabicPeriod"/>
            </a:pPr>
            <a:r>
              <a:rPr lang="en-US" sz="1400" b="1" dirty="0"/>
              <a:t>Application Layer</a:t>
            </a:r>
            <a:r>
              <a:rPr lang="en-US" sz="1400" dirty="0"/>
              <a:t>: ASP.NET Core Web API for business logic and HTTP endpoints.</a:t>
            </a:r>
          </a:p>
          <a:p>
            <a:pPr marL="800100" lvl="1" indent="-342900">
              <a:buFont typeface="+mj-lt"/>
              <a:buAutoNum type="arabicPeriod"/>
            </a:pPr>
            <a:r>
              <a:rPr lang="en-US" sz="1400" b="1" dirty="0"/>
              <a:t>Data Layer</a:t>
            </a:r>
            <a:r>
              <a:rPr lang="en-US" sz="1400" dirty="0"/>
              <a:t>: SQL Server database for data storage.</a:t>
            </a:r>
          </a:p>
          <a:p>
            <a:pPr marL="0" indent="0">
              <a:buNone/>
            </a:pPr>
            <a:endParaRPr dirty="0"/>
          </a:p>
        </p:txBody>
      </p:sp>
      <p:sp>
        <p:nvSpPr>
          <p:cNvPr id="4" name="Slide Number Placeholder 3">
            <a:extLst>
              <a:ext uri="{FF2B5EF4-FFF2-40B4-BE49-F238E27FC236}">
                <a16:creationId xmlns:a16="http://schemas.microsoft.com/office/drawing/2014/main" id="{BF42883A-B725-1A45-F412-88322F5EF037}"/>
              </a:ext>
            </a:extLst>
          </p:cNvPr>
          <p:cNvSpPr>
            <a:spLocks noGrp="1"/>
          </p:cNvSpPr>
          <p:nvPr>
            <p:ph type="sldNum" sz="quarter" idx="12"/>
          </p:nvPr>
        </p:nvSpPr>
        <p:spPr/>
        <p:txBody>
          <a:bodyPr/>
          <a:lstStyle/>
          <a:p>
            <a:fld id="{45C00377-489B-40EC-B059-26BDDD2E89B9}" type="slidenum">
              <a:rPr lang="en-US" smtClean="0"/>
              <a:pPr/>
              <a:t>8</a:t>
            </a:fld>
            <a:endParaRPr lang="en-US" dirty="0"/>
          </a:p>
        </p:txBody>
      </p:sp>
      <p:sp>
        <p:nvSpPr>
          <p:cNvPr id="5" name="Footer Placeholder 4">
            <a:extLst>
              <a:ext uri="{FF2B5EF4-FFF2-40B4-BE49-F238E27FC236}">
                <a16:creationId xmlns:a16="http://schemas.microsoft.com/office/drawing/2014/main" id="{F2EB5EF8-C91F-5D5C-060F-7A89A9ACE19A}"/>
              </a:ext>
            </a:extLst>
          </p:cNvPr>
          <p:cNvSpPr>
            <a:spLocks noGrp="1"/>
          </p:cNvSpPr>
          <p:nvPr>
            <p:ph type="ftr" sz="quarter" idx="11"/>
          </p:nvPr>
        </p:nvSpPr>
        <p:spPr/>
        <p:txBody>
          <a:bodyPr/>
          <a:lstStyle/>
          <a:p>
            <a:r>
              <a:rPr lang="en-US" b="1" dirty="0"/>
              <a:t>House Rent Management System</a:t>
            </a:r>
            <a:endParaRPr lang="en-US" dirty="0"/>
          </a:p>
        </p:txBody>
      </p:sp>
      <p:pic>
        <p:nvPicPr>
          <p:cNvPr id="9" name="Picture 8" descr="C:\Users\sabbir\Downloads\HighLevelArchitecture.drawio.png">
            <a:extLst>
              <a:ext uri="{FF2B5EF4-FFF2-40B4-BE49-F238E27FC236}">
                <a16:creationId xmlns:a16="http://schemas.microsoft.com/office/drawing/2014/main" id="{5E015666-5635-4667-A804-B1E5122EE6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72463" y="3381373"/>
            <a:ext cx="1457325" cy="23812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Design</a:t>
            </a:r>
          </a:p>
        </p:txBody>
      </p:sp>
      <p:sp>
        <p:nvSpPr>
          <p:cNvPr id="3" name="Content Placeholder 2"/>
          <p:cNvSpPr>
            <a:spLocks noGrp="1"/>
          </p:cNvSpPr>
          <p:nvPr>
            <p:ph idx="1"/>
          </p:nvPr>
        </p:nvSpPr>
        <p:spPr/>
        <p:txBody>
          <a:bodyPr>
            <a:normAutofit/>
          </a:bodyPr>
          <a:lstStyle/>
          <a:p>
            <a:r>
              <a:rPr sz="2000" dirty="0"/>
              <a:t>ERD</a:t>
            </a:r>
          </a:p>
        </p:txBody>
      </p:sp>
      <p:sp>
        <p:nvSpPr>
          <p:cNvPr id="4" name="Slide Number Placeholder 3">
            <a:extLst>
              <a:ext uri="{FF2B5EF4-FFF2-40B4-BE49-F238E27FC236}">
                <a16:creationId xmlns:a16="http://schemas.microsoft.com/office/drawing/2014/main" id="{BF42883A-B725-1A45-F412-88322F5EF037}"/>
              </a:ext>
            </a:extLst>
          </p:cNvPr>
          <p:cNvSpPr>
            <a:spLocks noGrp="1"/>
          </p:cNvSpPr>
          <p:nvPr>
            <p:ph type="sldNum" sz="quarter" idx="12"/>
          </p:nvPr>
        </p:nvSpPr>
        <p:spPr/>
        <p:txBody>
          <a:bodyPr/>
          <a:lstStyle/>
          <a:p>
            <a:fld id="{45C00377-489B-40EC-B059-26BDDD2E89B9}" type="slidenum">
              <a:rPr lang="en-US" smtClean="0"/>
              <a:pPr/>
              <a:t>9</a:t>
            </a:fld>
            <a:endParaRPr lang="en-US" dirty="0"/>
          </a:p>
        </p:txBody>
      </p:sp>
      <p:sp>
        <p:nvSpPr>
          <p:cNvPr id="5" name="Footer Placeholder 4">
            <a:extLst>
              <a:ext uri="{FF2B5EF4-FFF2-40B4-BE49-F238E27FC236}">
                <a16:creationId xmlns:a16="http://schemas.microsoft.com/office/drawing/2014/main" id="{F2EB5EF8-C91F-5D5C-060F-7A89A9ACE19A}"/>
              </a:ext>
            </a:extLst>
          </p:cNvPr>
          <p:cNvSpPr>
            <a:spLocks noGrp="1"/>
          </p:cNvSpPr>
          <p:nvPr>
            <p:ph type="ftr" sz="quarter" idx="11"/>
          </p:nvPr>
        </p:nvSpPr>
        <p:spPr/>
        <p:txBody>
          <a:bodyPr/>
          <a:lstStyle/>
          <a:p>
            <a:r>
              <a:rPr lang="en-US" b="1" dirty="0"/>
              <a:t>House Rent Management System</a:t>
            </a:r>
            <a:endParaRPr lang="en-US" dirty="0"/>
          </a:p>
        </p:txBody>
      </p:sp>
      <p:pic>
        <p:nvPicPr>
          <p:cNvPr id="8" name="Picture 7" descr="A diagram of a diagram&#10;&#10;Description automatically generated with medium confidence">
            <a:extLst>
              <a:ext uri="{FF2B5EF4-FFF2-40B4-BE49-F238E27FC236}">
                <a16:creationId xmlns:a16="http://schemas.microsoft.com/office/drawing/2014/main" id="{B3B758A2-E3EF-265F-9F43-CEED57A3D127}"/>
              </a:ext>
            </a:extLst>
          </p:cNvPr>
          <p:cNvPicPr>
            <a:picLocks noChangeAspect="1"/>
          </p:cNvPicPr>
          <p:nvPr/>
        </p:nvPicPr>
        <p:blipFill>
          <a:blip r:embed="rId2"/>
          <a:stretch>
            <a:fillRect/>
          </a:stretch>
        </p:blipFill>
        <p:spPr>
          <a:xfrm>
            <a:off x="3124941" y="136526"/>
            <a:ext cx="8096434" cy="6292942"/>
          </a:xfrm>
          <a:prstGeom prst="rect">
            <a:avLst/>
          </a:prstGeom>
        </p:spPr>
      </p:pic>
    </p:spTree>
    <p:extLst>
      <p:ext uri="{BB962C8B-B14F-4D97-AF65-F5344CB8AC3E}">
        <p14:creationId xmlns:p14="http://schemas.microsoft.com/office/powerpoint/2010/main" val="489345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2.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8431F2-A5DE-4862-B389-24C8222A4BD2}">
  <ds:schemaRefs>
    <ds:schemaRef ds:uri="http://www.w3.org/XML/1998/namespace"/>
    <ds:schemaRef ds:uri="http://schemas.microsoft.com/office/2006/documentManagement/types"/>
    <ds:schemaRef ds:uri="http://schemas.microsoft.com/office/2006/metadata/properties"/>
    <ds:schemaRef ds:uri="http://purl.org/dc/dcmitype/"/>
    <ds:schemaRef ds:uri="http://purl.org/dc/elements/1.1/"/>
    <ds:schemaRef ds:uri="71af3243-3dd4-4a8d-8c0d-dd76da1f02a5"/>
    <ds:schemaRef ds:uri="16c05727-aa75-4e4a-9b5f-8a80a1165891"/>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2214</TotalTime>
  <Words>2283</Words>
  <Application>Microsoft Office PowerPoint</Application>
  <PresentationFormat>Widescreen</PresentationFormat>
  <Paragraphs>329</Paragraphs>
  <Slides>42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Aptos</vt:lpstr>
      <vt:lpstr>Aptos SemiBold</vt:lpstr>
      <vt:lpstr>Aptos Serif</vt:lpstr>
      <vt:lpstr>Arial</vt:lpstr>
      <vt:lpstr>Bebas</vt:lpstr>
      <vt:lpstr>Calibri</vt:lpstr>
      <vt:lpstr>Calibri Light</vt:lpstr>
      <vt:lpstr>Courier New</vt:lpstr>
      <vt:lpstr>Gill Sans</vt:lpstr>
      <vt:lpstr>Posterama (Headings)</vt:lpstr>
      <vt:lpstr>Times New Roman</vt:lpstr>
      <vt:lpstr>Wingdings</vt:lpstr>
      <vt:lpstr>Office Theme</vt:lpstr>
      <vt:lpstr>House Rent Management System</vt:lpstr>
      <vt:lpstr>Content</vt:lpstr>
      <vt:lpstr>Introduction</vt:lpstr>
      <vt:lpstr>Problem Statement</vt:lpstr>
      <vt:lpstr>Problem Statement</vt:lpstr>
      <vt:lpstr>Proposed Solution</vt:lpstr>
      <vt:lpstr>System Requirements</vt:lpstr>
      <vt:lpstr>System Design</vt:lpstr>
      <vt:lpstr>System Design</vt:lpstr>
      <vt:lpstr>System Design</vt:lpstr>
      <vt:lpstr>System Design</vt:lpstr>
      <vt:lpstr>System Design</vt:lpstr>
      <vt:lpstr>System Design</vt:lpstr>
      <vt:lpstr>System Design</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User Interface &amp; Features</vt:lpstr>
      <vt:lpstr>Implementation</vt:lpstr>
      <vt:lpstr>Implementation</vt:lpstr>
      <vt:lpstr>Testing &amp; Debugging</vt:lpstr>
      <vt:lpstr>Deployment &amp; Hosting</vt:lpstr>
      <vt:lpstr>Deployment &amp; Hosting</vt:lpstr>
      <vt:lpstr>Demonstration</vt:lpstr>
      <vt:lpstr>Results &amp; Findings</vt:lpstr>
      <vt:lpstr>Future Enhancements</vt:lpstr>
      <vt:lpstr>Conclusion</vt:lpstr>
      <vt:lpstr>References</vt:lpstr>
      <vt:lpstr>Q&amp;A /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Dr. Abu Sayed Mostafizur Rahman</dc:creator>
  <cp:lastModifiedBy>sabbir</cp:lastModifiedBy>
  <cp:revision>160</cp:revision>
  <dcterms:created xsi:type="dcterms:W3CDTF">2025-03-13T21:31:41Z</dcterms:created>
  <dcterms:modified xsi:type="dcterms:W3CDTF">2025-11-20T13:02:12Z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